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DM Sans Bold" charset="1" panose="00000000000000000000"/>
      <p:regular r:id="rId20"/>
    </p:embeddedFont>
    <p:embeddedFont>
      <p:font typeface="DM Sans" charset="1" panose="00000000000000000000"/>
      <p:regular r:id="rId21"/>
    </p:embeddedFont>
    <p:embeddedFont>
      <p:font typeface="Noto Sans T Chinese Bold" charset="1" panose="020B0800000000000000"/>
      <p:regular r:id="rId22"/>
    </p:embeddedFont>
    <p:embeddedFont>
      <p:font typeface="Inter" charset="1" panose="020B05020300000000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sv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24" Target="../media/image23.png" Type="http://schemas.openxmlformats.org/officeDocument/2006/relationships/image"/><Relationship Id="rId25" Target="../media/image24.svg" Type="http://schemas.openxmlformats.org/officeDocument/2006/relationships/image"/><Relationship Id="rId26" Target="../media/image25.png" Type="http://schemas.openxmlformats.org/officeDocument/2006/relationships/image"/><Relationship Id="rId27" Target="../media/image26.svg" Type="http://schemas.openxmlformats.org/officeDocument/2006/relationships/image"/><Relationship Id="rId28" Target="../media/image27.png" Type="http://schemas.openxmlformats.org/officeDocument/2006/relationships/image"/><Relationship Id="rId29" Target="../media/image28.sv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13.png" Type="http://schemas.openxmlformats.org/officeDocument/2006/relationships/image"/><Relationship Id="rId13" Target="../media/image14.svg" Type="http://schemas.openxmlformats.org/officeDocument/2006/relationships/image"/><Relationship Id="rId14" Target="../media/image15.png" Type="http://schemas.openxmlformats.org/officeDocument/2006/relationships/image"/><Relationship Id="rId15" Target="../media/image16.svg" Type="http://schemas.openxmlformats.org/officeDocument/2006/relationships/image"/><Relationship Id="rId16" Target="../media/image17.png" Type="http://schemas.openxmlformats.org/officeDocument/2006/relationships/image"/><Relationship Id="rId17" Target="../media/image18.svg" Type="http://schemas.openxmlformats.org/officeDocument/2006/relationships/image"/><Relationship Id="rId18" Target="../media/image19.png" Type="http://schemas.openxmlformats.org/officeDocument/2006/relationships/image"/><Relationship Id="rId19" Target="../media/image20.svg" Type="http://schemas.openxmlformats.org/officeDocument/2006/relationships/image"/><Relationship Id="rId2" Target="../media/image1.png" Type="http://schemas.openxmlformats.org/officeDocument/2006/relationships/image"/><Relationship Id="rId20" Target="../media/image21.png" Type="http://schemas.openxmlformats.org/officeDocument/2006/relationships/image"/><Relationship Id="rId21" Target="../media/image22.svg" Type="http://schemas.openxmlformats.org/officeDocument/2006/relationships/image"/><Relationship Id="rId22" Target="../media/image23.png" Type="http://schemas.openxmlformats.org/officeDocument/2006/relationships/image"/><Relationship Id="rId23" Target="../media/image24.svg" Type="http://schemas.openxmlformats.org/officeDocument/2006/relationships/image"/><Relationship Id="rId24" Target="../media/image25.png" Type="http://schemas.openxmlformats.org/officeDocument/2006/relationships/image"/><Relationship Id="rId25" Target="../media/image26.svg" Type="http://schemas.openxmlformats.org/officeDocument/2006/relationships/image"/><Relationship Id="rId26" Target="../media/image27.png" Type="http://schemas.openxmlformats.org/officeDocument/2006/relationships/image"/><Relationship Id="rId27" Target="../media/image28.svg" Type="http://schemas.openxmlformats.org/officeDocument/2006/relationships/image"/><Relationship Id="rId28" Target="../media/image49.png" Type="http://schemas.openxmlformats.org/officeDocument/2006/relationships/image"/><Relationship Id="rId29" Target="../media/image50.sv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13.png" Type="http://schemas.openxmlformats.org/officeDocument/2006/relationships/image"/><Relationship Id="rId13" Target="../media/image14.svg" Type="http://schemas.openxmlformats.org/officeDocument/2006/relationships/image"/><Relationship Id="rId14" Target="../media/image15.png" Type="http://schemas.openxmlformats.org/officeDocument/2006/relationships/image"/><Relationship Id="rId15" Target="../media/image16.svg" Type="http://schemas.openxmlformats.org/officeDocument/2006/relationships/image"/><Relationship Id="rId16" Target="../media/image17.png" Type="http://schemas.openxmlformats.org/officeDocument/2006/relationships/image"/><Relationship Id="rId17" Target="../media/image18.svg" Type="http://schemas.openxmlformats.org/officeDocument/2006/relationships/image"/><Relationship Id="rId18" Target="../media/image19.png" Type="http://schemas.openxmlformats.org/officeDocument/2006/relationships/image"/><Relationship Id="rId19" Target="../media/image20.svg" Type="http://schemas.openxmlformats.org/officeDocument/2006/relationships/image"/><Relationship Id="rId2" Target="../media/image1.png" Type="http://schemas.openxmlformats.org/officeDocument/2006/relationships/image"/><Relationship Id="rId20" Target="../media/image21.png" Type="http://schemas.openxmlformats.org/officeDocument/2006/relationships/image"/><Relationship Id="rId21" Target="../media/image22.svg" Type="http://schemas.openxmlformats.org/officeDocument/2006/relationships/image"/><Relationship Id="rId22" Target="../media/image23.png" Type="http://schemas.openxmlformats.org/officeDocument/2006/relationships/image"/><Relationship Id="rId23" Target="../media/image24.svg" Type="http://schemas.openxmlformats.org/officeDocument/2006/relationships/image"/><Relationship Id="rId24" Target="../media/image25.png" Type="http://schemas.openxmlformats.org/officeDocument/2006/relationships/image"/><Relationship Id="rId25" Target="../media/image26.svg" Type="http://schemas.openxmlformats.org/officeDocument/2006/relationships/image"/><Relationship Id="rId26" Target="../media/image27.png" Type="http://schemas.openxmlformats.org/officeDocument/2006/relationships/image"/><Relationship Id="rId27" Target="../media/image28.svg" Type="http://schemas.openxmlformats.org/officeDocument/2006/relationships/image"/><Relationship Id="rId28" Target="../media/image51.png" Type="http://schemas.openxmlformats.org/officeDocument/2006/relationships/image"/><Relationship Id="rId29" Target="../media/image52.sv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Relationship Id="rId6" Target="../media/image23.png" Type="http://schemas.openxmlformats.org/officeDocument/2006/relationships/image"/><Relationship Id="rId7" Target="../media/image24.svg" Type="http://schemas.openxmlformats.org/officeDocument/2006/relationships/image"/><Relationship Id="rId8" Target="../media/image27.png" Type="http://schemas.openxmlformats.org/officeDocument/2006/relationships/image"/><Relationship Id="rId9" Target="../media/image28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53.png" Type="http://schemas.openxmlformats.org/officeDocument/2006/relationships/image"/><Relationship Id="rId5" Target="../media/image54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13.png" Type="http://schemas.openxmlformats.org/officeDocument/2006/relationships/image"/><Relationship Id="rId13" Target="../media/image14.svg" Type="http://schemas.openxmlformats.org/officeDocument/2006/relationships/image"/><Relationship Id="rId14" Target="../media/image15.png" Type="http://schemas.openxmlformats.org/officeDocument/2006/relationships/image"/><Relationship Id="rId15" Target="../media/image16.svg" Type="http://schemas.openxmlformats.org/officeDocument/2006/relationships/image"/><Relationship Id="rId16" Target="../media/image17.png" Type="http://schemas.openxmlformats.org/officeDocument/2006/relationships/image"/><Relationship Id="rId17" Target="../media/image18.svg" Type="http://schemas.openxmlformats.org/officeDocument/2006/relationships/image"/><Relationship Id="rId18" Target="../media/image19.png" Type="http://schemas.openxmlformats.org/officeDocument/2006/relationships/image"/><Relationship Id="rId19" Target="../media/image20.svg" Type="http://schemas.openxmlformats.org/officeDocument/2006/relationships/image"/><Relationship Id="rId2" Target="../media/image1.png" Type="http://schemas.openxmlformats.org/officeDocument/2006/relationships/image"/><Relationship Id="rId20" Target="../media/image21.png" Type="http://schemas.openxmlformats.org/officeDocument/2006/relationships/image"/><Relationship Id="rId21" Target="../media/image22.svg" Type="http://schemas.openxmlformats.org/officeDocument/2006/relationships/image"/><Relationship Id="rId22" Target="../media/image23.png" Type="http://schemas.openxmlformats.org/officeDocument/2006/relationships/image"/><Relationship Id="rId23" Target="../media/image24.svg" Type="http://schemas.openxmlformats.org/officeDocument/2006/relationships/image"/><Relationship Id="rId24" Target="../media/image25.png" Type="http://schemas.openxmlformats.org/officeDocument/2006/relationships/image"/><Relationship Id="rId25" Target="../media/image26.svg" Type="http://schemas.openxmlformats.org/officeDocument/2006/relationships/image"/><Relationship Id="rId26" Target="../media/image27.png" Type="http://schemas.openxmlformats.org/officeDocument/2006/relationships/image"/><Relationship Id="rId27" Target="../media/image28.sv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13.png" Type="http://schemas.openxmlformats.org/officeDocument/2006/relationships/image"/><Relationship Id="rId13" Target="../media/image14.svg" Type="http://schemas.openxmlformats.org/officeDocument/2006/relationships/image"/><Relationship Id="rId14" Target="../media/image15.png" Type="http://schemas.openxmlformats.org/officeDocument/2006/relationships/image"/><Relationship Id="rId15" Target="../media/image16.svg" Type="http://schemas.openxmlformats.org/officeDocument/2006/relationships/image"/><Relationship Id="rId16" Target="../media/image17.png" Type="http://schemas.openxmlformats.org/officeDocument/2006/relationships/image"/><Relationship Id="rId17" Target="../media/image18.svg" Type="http://schemas.openxmlformats.org/officeDocument/2006/relationships/image"/><Relationship Id="rId18" Target="../media/image19.png" Type="http://schemas.openxmlformats.org/officeDocument/2006/relationships/image"/><Relationship Id="rId19" Target="../media/image20.svg" Type="http://schemas.openxmlformats.org/officeDocument/2006/relationships/image"/><Relationship Id="rId2" Target="../media/image1.png" Type="http://schemas.openxmlformats.org/officeDocument/2006/relationships/image"/><Relationship Id="rId20" Target="../media/image21.png" Type="http://schemas.openxmlformats.org/officeDocument/2006/relationships/image"/><Relationship Id="rId21" Target="../media/image22.svg" Type="http://schemas.openxmlformats.org/officeDocument/2006/relationships/image"/><Relationship Id="rId22" Target="../media/image23.png" Type="http://schemas.openxmlformats.org/officeDocument/2006/relationships/image"/><Relationship Id="rId23" Target="../media/image24.svg" Type="http://schemas.openxmlformats.org/officeDocument/2006/relationships/image"/><Relationship Id="rId24" Target="../media/image25.png" Type="http://schemas.openxmlformats.org/officeDocument/2006/relationships/image"/><Relationship Id="rId25" Target="../media/image26.svg" Type="http://schemas.openxmlformats.org/officeDocument/2006/relationships/image"/><Relationship Id="rId26" Target="../media/image27.png" Type="http://schemas.openxmlformats.org/officeDocument/2006/relationships/image"/><Relationship Id="rId27" Target="../media/image28.svg" Type="http://schemas.openxmlformats.org/officeDocument/2006/relationships/image"/><Relationship Id="rId28" Target="../media/image29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13.png" Type="http://schemas.openxmlformats.org/officeDocument/2006/relationships/image"/><Relationship Id="rId13" Target="../media/image14.svg" Type="http://schemas.openxmlformats.org/officeDocument/2006/relationships/image"/><Relationship Id="rId14" Target="../media/image15.png" Type="http://schemas.openxmlformats.org/officeDocument/2006/relationships/image"/><Relationship Id="rId15" Target="../media/image16.svg" Type="http://schemas.openxmlformats.org/officeDocument/2006/relationships/image"/><Relationship Id="rId16" Target="../media/image17.png" Type="http://schemas.openxmlformats.org/officeDocument/2006/relationships/image"/><Relationship Id="rId17" Target="../media/image18.svg" Type="http://schemas.openxmlformats.org/officeDocument/2006/relationships/image"/><Relationship Id="rId18" Target="../media/image19.png" Type="http://schemas.openxmlformats.org/officeDocument/2006/relationships/image"/><Relationship Id="rId19" Target="../media/image20.svg" Type="http://schemas.openxmlformats.org/officeDocument/2006/relationships/image"/><Relationship Id="rId2" Target="../media/image1.png" Type="http://schemas.openxmlformats.org/officeDocument/2006/relationships/image"/><Relationship Id="rId20" Target="../media/image21.png" Type="http://schemas.openxmlformats.org/officeDocument/2006/relationships/image"/><Relationship Id="rId21" Target="../media/image22.svg" Type="http://schemas.openxmlformats.org/officeDocument/2006/relationships/image"/><Relationship Id="rId22" Target="../media/image23.png" Type="http://schemas.openxmlformats.org/officeDocument/2006/relationships/image"/><Relationship Id="rId23" Target="../media/image24.svg" Type="http://schemas.openxmlformats.org/officeDocument/2006/relationships/image"/><Relationship Id="rId24" Target="../media/image25.png" Type="http://schemas.openxmlformats.org/officeDocument/2006/relationships/image"/><Relationship Id="rId25" Target="../media/image26.svg" Type="http://schemas.openxmlformats.org/officeDocument/2006/relationships/image"/><Relationship Id="rId26" Target="../media/image27.png" Type="http://schemas.openxmlformats.org/officeDocument/2006/relationships/image"/><Relationship Id="rId27" Target="../media/image28.svg" Type="http://schemas.openxmlformats.org/officeDocument/2006/relationships/image"/><Relationship Id="rId28" Target="../media/image30.png" Type="http://schemas.openxmlformats.org/officeDocument/2006/relationships/image"/><Relationship Id="rId29" Target="../media/image31.sv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11" Target="../media/image26.svg" Type="http://schemas.openxmlformats.org/officeDocument/2006/relationships/image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Relationship Id="rId8" Target="../media/image19.png" Type="http://schemas.openxmlformats.org/officeDocument/2006/relationships/image"/><Relationship Id="rId9" Target="../media/image2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13.png" Type="http://schemas.openxmlformats.org/officeDocument/2006/relationships/image"/><Relationship Id="rId13" Target="../media/image14.svg" Type="http://schemas.openxmlformats.org/officeDocument/2006/relationships/image"/><Relationship Id="rId14" Target="../media/image15.png" Type="http://schemas.openxmlformats.org/officeDocument/2006/relationships/image"/><Relationship Id="rId15" Target="../media/image16.svg" Type="http://schemas.openxmlformats.org/officeDocument/2006/relationships/image"/><Relationship Id="rId16" Target="../media/image17.png" Type="http://schemas.openxmlformats.org/officeDocument/2006/relationships/image"/><Relationship Id="rId17" Target="../media/image18.svg" Type="http://schemas.openxmlformats.org/officeDocument/2006/relationships/image"/><Relationship Id="rId18" Target="../media/image19.png" Type="http://schemas.openxmlformats.org/officeDocument/2006/relationships/image"/><Relationship Id="rId19" Target="../media/image20.svg" Type="http://schemas.openxmlformats.org/officeDocument/2006/relationships/image"/><Relationship Id="rId2" Target="../media/image1.png" Type="http://schemas.openxmlformats.org/officeDocument/2006/relationships/image"/><Relationship Id="rId20" Target="../media/image21.png" Type="http://schemas.openxmlformats.org/officeDocument/2006/relationships/image"/><Relationship Id="rId21" Target="../media/image22.svg" Type="http://schemas.openxmlformats.org/officeDocument/2006/relationships/image"/><Relationship Id="rId22" Target="../media/image23.png" Type="http://schemas.openxmlformats.org/officeDocument/2006/relationships/image"/><Relationship Id="rId23" Target="../media/image24.svg" Type="http://schemas.openxmlformats.org/officeDocument/2006/relationships/image"/><Relationship Id="rId24" Target="../media/image25.png" Type="http://schemas.openxmlformats.org/officeDocument/2006/relationships/image"/><Relationship Id="rId25" Target="../media/image26.svg" Type="http://schemas.openxmlformats.org/officeDocument/2006/relationships/image"/><Relationship Id="rId26" Target="../media/image27.png" Type="http://schemas.openxmlformats.org/officeDocument/2006/relationships/image"/><Relationship Id="rId27" Target="../media/image28.svg" Type="http://schemas.openxmlformats.org/officeDocument/2006/relationships/image"/><Relationship Id="rId28" Target="../media/image30.png" Type="http://schemas.openxmlformats.org/officeDocument/2006/relationships/image"/><Relationship Id="rId29" Target="../media/image31.svg" Type="http://schemas.openxmlformats.org/officeDocument/2006/relationships/image"/><Relationship Id="rId3" Target="../media/image2.svg" Type="http://schemas.openxmlformats.org/officeDocument/2006/relationships/image"/><Relationship Id="rId30" Target="../media/image32.png" Type="http://schemas.openxmlformats.org/officeDocument/2006/relationships/image"/><Relationship Id="rId31" Target="../media/image33.png" Type="http://schemas.openxmlformats.org/officeDocument/2006/relationships/image"/><Relationship Id="rId32" Target="../media/image34.png" Type="http://schemas.openxmlformats.org/officeDocument/2006/relationships/image"/><Relationship Id="rId33" Target="../media/image35.png" Type="http://schemas.openxmlformats.org/officeDocument/2006/relationships/image"/><Relationship Id="rId34" Target="../media/image36.png" Type="http://schemas.openxmlformats.org/officeDocument/2006/relationships/image"/><Relationship Id="rId35" Target="../media/image37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13.png" Type="http://schemas.openxmlformats.org/officeDocument/2006/relationships/image"/><Relationship Id="rId13" Target="../media/image14.svg" Type="http://schemas.openxmlformats.org/officeDocument/2006/relationships/image"/><Relationship Id="rId14" Target="../media/image15.png" Type="http://schemas.openxmlformats.org/officeDocument/2006/relationships/image"/><Relationship Id="rId15" Target="../media/image16.svg" Type="http://schemas.openxmlformats.org/officeDocument/2006/relationships/image"/><Relationship Id="rId16" Target="../media/image17.png" Type="http://schemas.openxmlformats.org/officeDocument/2006/relationships/image"/><Relationship Id="rId17" Target="../media/image18.svg" Type="http://schemas.openxmlformats.org/officeDocument/2006/relationships/image"/><Relationship Id="rId18" Target="../media/image19.png" Type="http://schemas.openxmlformats.org/officeDocument/2006/relationships/image"/><Relationship Id="rId19" Target="../media/image20.svg" Type="http://schemas.openxmlformats.org/officeDocument/2006/relationships/image"/><Relationship Id="rId2" Target="../media/image1.png" Type="http://schemas.openxmlformats.org/officeDocument/2006/relationships/image"/><Relationship Id="rId20" Target="../media/image21.png" Type="http://schemas.openxmlformats.org/officeDocument/2006/relationships/image"/><Relationship Id="rId21" Target="../media/image22.svg" Type="http://schemas.openxmlformats.org/officeDocument/2006/relationships/image"/><Relationship Id="rId22" Target="../media/image23.png" Type="http://schemas.openxmlformats.org/officeDocument/2006/relationships/image"/><Relationship Id="rId23" Target="../media/image24.svg" Type="http://schemas.openxmlformats.org/officeDocument/2006/relationships/image"/><Relationship Id="rId24" Target="../media/image25.png" Type="http://schemas.openxmlformats.org/officeDocument/2006/relationships/image"/><Relationship Id="rId25" Target="../media/image26.svg" Type="http://schemas.openxmlformats.org/officeDocument/2006/relationships/image"/><Relationship Id="rId26" Target="../media/image27.png" Type="http://schemas.openxmlformats.org/officeDocument/2006/relationships/image"/><Relationship Id="rId27" Target="../media/image28.svg" Type="http://schemas.openxmlformats.org/officeDocument/2006/relationships/image"/><Relationship Id="rId28" Target="../media/image30.png" Type="http://schemas.openxmlformats.org/officeDocument/2006/relationships/image"/><Relationship Id="rId29" Target="../media/image31.svg" Type="http://schemas.openxmlformats.org/officeDocument/2006/relationships/image"/><Relationship Id="rId3" Target="../media/image2.svg" Type="http://schemas.openxmlformats.org/officeDocument/2006/relationships/image"/><Relationship Id="rId30" Target="../media/image32.png" Type="http://schemas.openxmlformats.org/officeDocument/2006/relationships/image"/><Relationship Id="rId31" Target="../media/image38.png" Type="http://schemas.openxmlformats.org/officeDocument/2006/relationships/image"/><Relationship Id="rId32" Target="../media/image39.png" Type="http://schemas.openxmlformats.org/officeDocument/2006/relationships/image"/><Relationship Id="rId33" Target="../media/image40.png" Type="http://schemas.openxmlformats.org/officeDocument/2006/relationships/image"/><Relationship Id="rId34" Target="../media/image41.png" Type="http://schemas.openxmlformats.org/officeDocument/2006/relationships/image"/><Relationship Id="rId35" Target="../media/image4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13.png" Type="http://schemas.openxmlformats.org/officeDocument/2006/relationships/image"/><Relationship Id="rId13" Target="../media/image14.svg" Type="http://schemas.openxmlformats.org/officeDocument/2006/relationships/image"/><Relationship Id="rId14" Target="../media/image15.png" Type="http://schemas.openxmlformats.org/officeDocument/2006/relationships/image"/><Relationship Id="rId15" Target="../media/image16.svg" Type="http://schemas.openxmlformats.org/officeDocument/2006/relationships/image"/><Relationship Id="rId16" Target="../media/image17.png" Type="http://schemas.openxmlformats.org/officeDocument/2006/relationships/image"/><Relationship Id="rId17" Target="../media/image18.svg" Type="http://schemas.openxmlformats.org/officeDocument/2006/relationships/image"/><Relationship Id="rId18" Target="../media/image19.png" Type="http://schemas.openxmlformats.org/officeDocument/2006/relationships/image"/><Relationship Id="rId19" Target="../media/image20.svg" Type="http://schemas.openxmlformats.org/officeDocument/2006/relationships/image"/><Relationship Id="rId2" Target="../media/image1.png" Type="http://schemas.openxmlformats.org/officeDocument/2006/relationships/image"/><Relationship Id="rId20" Target="../media/image21.png" Type="http://schemas.openxmlformats.org/officeDocument/2006/relationships/image"/><Relationship Id="rId21" Target="../media/image22.svg" Type="http://schemas.openxmlformats.org/officeDocument/2006/relationships/image"/><Relationship Id="rId22" Target="../media/image23.png" Type="http://schemas.openxmlformats.org/officeDocument/2006/relationships/image"/><Relationship Id="rId23" Target="../media/image24.svg" Type="http://schemas.openxmlformats.org/officeDocument/2006/relationships/image"/><Relationship Id="rId24" Target="../media/image25.png" Type="http://schemas.openxmlformats.org/officeDocument/2006/relationships/image"/><Relationship Id="rId25" Target="../media/image26.svg" Type="http://schemas.openxmlformats.org/officeDocument/2006/relationships/image"/><Relationship Id="rId26" Target="../media/image27.png" Type="http://schemas.openxmlformats.org/officeDocument/2006/relationships/image"/><Relationship Id="rId27" Target="../media/image28.svg" Type="http://schemas.openxmlformats.org/officeDocument/2006/relationships/image"/><Relationship Id="rId28" Target="../media/image43.png" Type="http://schemas.openxmlformats.org/officeDocument/2006/relationships/image"/><Relationship Id="rId29" Target="../media/image44.sv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13.png" Type="http://schemas.openxmlformats.org/officeDocument/2006/relationships/image"/><Relationship Id="rId13" Target="../media/image14.svg" Type="http://schemas.openxmlformats.org/officeDocument/2006/relationships/image"/><Relationship Id="rId14" Target="../media/image15.png" Type="http://schemas.openxmlformats.org/officeDocument/2006/relationships/image"/><Relationship Id="rId15" Target="../media/image16.svg" Type="http://schemas.openxmlformats.org/officeDocument/2006/relationships/image"/><Relationship Id="rId16" Target="../media/image17.png" Type="http://schemas.openxmlformats.org/officeDocument/2006/relationships/image"/><Relationship Id="rId17" Target="../media/image18.svg" Type="http://schemas.openxmlformats.org/officeDocument/2006/relationships/image"/><Relationship Id="rId18" Target="../media/image19.png" Type="http://schemas.openxmlformats.org/officeDocument/2006/relationships/image"/><Relationship Id="rId19" Target="../media/image20.svg" Type="http://schemas.openxmlformats.org/officeDocument/2006/relationships/image"/><Relationship Id="rId2" Target="../media/image1.png" Type="http://schemas.openxmlformats.org/officeDocument/2006/relationships/image"/><Relationship Id="rId20" Target="../media/image21.png" Type="http://schemas.openxmlformats.org/officeDocument/2006/relationships/image"/><Relationship Id="rId21" Target="../media/image22.svg" Type="http://schemas.openxmlformats.org/officeDocument/2006/relationships/image"/><Relationship Id="rId22" Target="../media/image23.png" Type="http://schemas.openxmlformats.org/officeDocument/2006/relationships/image"/><Relationship Id="rId23" Target="../media/image24.svg" Type="http://schemas.openxmlformats.org/officeDocument/2006/relationships/image"/><Relationship Id="rId24" Target="../media/image25.png" Type="http://schemas.openxmlformats.org/officeDocument/2006/relationships/image"/><Relationship Id="rId25" Target="../media/image26.svg" Type="http://schemas.openxmlformats.org/officeDocument/2006/relationships/image"/><Relationship Id="rId26" Target="../media/image27.png" Type="http://schemas.openxmlformats.org/officeDocument/2006/relationships/image"/><Relationship Id="rId27" Target="../media/image28.svg" Type="http://schemas.openxmlformats.org/officeDocument/2006/relationships/image"/><Relationship Id="rId28" Target="../media/image45.png" Type="http://schemas.openxmlformats.org/officeDocument/2006/relationships/image"/><Relationship Id="rId29" Target="../media/image46.sv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11" Target="../media/image26.svg" Type="http://schemas.openxmlformats.org/officeDocument/2006/relationships/image"/><Relationship Id="rId12" Target="../media/image47.png" Type="http://schemas.openxmlformats.org/officeDocument/2006/relationships/image"/><Relationship Id="rId13" Target="../media/image48.svg" Type="http://schemas.openxmlformats.org/officeDocument/2006/relationships/image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Relationship Id="rId8" Target="../media/image19.png" Type="http://schemas.openxmlformats.org/officeDocument/2006/relationships/image"/><Relationship Id="rId9" Target="../media/image2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29398" y="8614893"/>
            <a:ext cx="4899948" cy="3344214"/>
          </a:xfrm>
          <a:custGeom>
            <a:avLst/>
            <a:gdLst/>
            <a:ahLst/>
            <a:cxnLst/>
            <a:rect r="r" b="b" t="t" l="l"/>
            <a:pathLst>
              <a:path h="3344214" w="4899948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030709" y="9258300"/>
            <a:ext cx="3059829" cy="751049"/>
          </a:xfrm>
          <a:custGeom>
            <a:avLst/>
            <a:gdLst/>
            <a:ahLst/>
            <a:cxnLst/>
            <a:rect r="r" b="b" t="t" l="l"/>
            <a:pathLst>
              <a:path h="751049" w="3059829">
                <a:moveTo>
                  <a:pt x="0" y="0"/>
                </a:moveTo>
                <a:lnTo>
                  <a:pt x="3059829" y="0"/>
                </a:lnTo>
                <a:lnTo>
                  <a:pt x="3059829" y="751049"/>
                </a:lnTo>
                <a:lnTo>
                  <a:pt x="0" y="7510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36705" y="6409875"/>
            <a:ext cx="724985" cy="920616"/>
          </a:xfrm>
          <a:custGeom>
            <a:avLst/>
            <a:gdLst/>
            <a:ahLst/>
            <a:cxnLst/>
            <a:rect r="r" b="b" t="t" l="l"/>
            <a:pathLst>
              <a:path h="920616" w="724985">
                <a:moveTo>
                  <a:pt x="0" y="0"/>
                </a:moveTo>
                <a:lnTo>
                  <a:pt x="724986" y="0"/>
                </a:lnTo>
                <a:lnTo>
                  <a:pt x="724986" y="920616"/>
                </a:lnTo>
                <a:lnTo>
                  <a:pt x="0" y="9206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15205" y="8540136"/>
            <a:ext cx="4602314" cy="3618569"/>
          </a:xfrm>
          <a:custGeom>
            <a:avLst/>
            <a:gdLst/>
            <a:ahLst/>
            <a:cxnLst/>
            <a:rect r="r" b="b" t="t" l="l"/>
            <a:pathLst>
              <a:path h="3618569" w="4602314">
                <a:moveTo>
                  <a:pt x="0" y="0"/>
                </a:moveTo>
                <a:lnTo>
                  <a:pt x="4602314" y="0"/>
                </a:lnTo>
                <a:lnTo>
                  <a:pt x="4602314" y="3618570"/>
                </a:lnTo>
                <a:lnTo>
                  <a:pt x="0" y="361857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-674156" y="-1072630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8" y="0"/>
                </a:lnTo>
                <a:lnTo>
                  <a:pt x="4899948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2686214" y="-2578193"/>
            <a:ext cx="4292424" cy="3870986"/>
          </a:xfrm>
          <a:custGeom>
            <a:avLst/>
            <a:gdLst/>
            <a:ahLst/>
            <a:cxnLst/>
            <a:rect r="r" b="b" t="t" l="l"/>
            <a:pathLst>
              <a:path h="3870986" w="4292424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0138935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7409323" y="-2700100"/>
            <a:ext cx="5493058" cy="4114800"/>
          </a:xfrm>
          <a:custGeom>
            <a:avLst/>
            <a:gdLst/>
            <a:ahLst/>
            <a:cxnLst/>
            <a:rect r="r" b="b" t="t" l="l"/>
            <a:pathLst>
              <a:path h="4114800" w="5493058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4747568">
            <a:off x="-2972342" y="3665317"/>
            <a:ext cx="4896097" cy="2735694"/>
          </a:xfrm>
          <a:custGeom>
            <a:avLst/>
            <a:gdLst/>
            <a:ahLst/>
            <a:cxnLst/>
            <a:rect r="r" b="b" t="t" l="l"/>
            <a:pathLst>
              <a:path h="2735694" w="4896097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4831481" y="-1626507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7259300" y="2262342"/>
            <a:ext cx="3575541" cy="3575541"/>
          </a:xfrm>
          <a:custGeom>
            <a:avLst/>
            <a:gdLst/>
            <a:ahLst/>
            <a:cxnLst/>
            <a:rect r="r" b="b" t="t" l="l"/>
            <a:pathLst>
              <a:path h="3575541" w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2570549" y="9093737"/>
            <a:ext cx="2587020" cy="2386526"/>
          </a:xfrm>
          <a:custGeom>
            <a:avLst/>
            <a:gdLst/>
            <a:ahLst/>
            <a:cxnLst/>
            <a:rect r="r" b="b" t="t" l="l"/>
            <a:pathLst>
              <a:path h="2386526" w="2587020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-5282649">
            <a:off x="16440369" y="6970869"/>
            <a:ext cx="3382987" cy="1154444"/>
          </a:xfrm>
          <a:custGeom>
            <a:avLst/>
            <a:gdLst/>
            <a:ahLst/>
            <a:cxnLst/>
            <a:rect r="r" b="b" t="t" l="l"/>
            <a:pathLst>
              <a:path h="1154444" w="3382987">
                <a:moveTo>
                  <a:pt x="0" y="0"/>
                </a:moveTo>
                <a:lnTo>
                  <a:pt x="3382987" y="0"/>
                </a:lnTo>
                <a:lnTo>
                  <a:pt x="3382987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6978638" y="-642644"/>
            <a:ext cx="3104522" cy="3342688"/>
          </a:xfrm>
          <a:custGeom>
            <a:avLst/>
            <a:gdLst/>
            <a:ahLst/>
            <a:cxnLst/>
            <a:rect r="r" b="b" t="t" l="l"/>
            <a:pathLst>
              <a:path h="3342688" w="3104522">
                <a:moveTo>
                  <a:pt x="0" y="0"/>
                </a:moveTo>
                <a:lnTo>
                  <a:pt x="3104522" y="0"/>
                </a:lnTo>
                <a:lnTo>
                  <a:pt x="3104522" y="3342688"/>
                </a:lnTo>
                <a:lnTo>
                  <a:pt x="0" y="3342688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6" id="16"/>
          <p:cNvSpPr txBox="true"/>
          <p:nvPr/>
        </p:nvSpPr>
        <p:spPr>
          <a:xfrm rot="0">
            <a:off x="3635340" y="3715910"/>
            <a:ext cx="10910396" cy="2211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60"/>
              </a:lnSpc>
            </a:pPr>
            <a:r>
              <a:rPr lang="en-US" b="true" sz="9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骰子益智比大小與剪刀石頭步遊戲系統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4737926" y="2576219"/>
            <a:ext cx="724985" cy="920616"/>
          </a:xfrm>
          <a:custGeom>
            <a:avLst/>
            <a:gdLst/>
            <a:ahLst/>
            <a:cxnLst/>
            <a:rect r="r" b="b" t="t" l="l"/>
            <a:pathLst>
              <a:path h="920616" w="724985">
                <a:moveTo>
                  <a:pt x="0" y="0"/>
                </a:moveTo>
                <a:lnTo>
                  <a:pt x="724985" y="0"/>
                </a:lnTo>
                <a:lnTo>
                  <a:pt x="724985" y="920616"/>
                </a:lnTo>
                <a:lnTo>
                  <a:pt x="0" y="9206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29398" y="9017983"/>
            <a:ext cx="4899948" cy="3344214"/>
          </a:xfrm>
          <a:custGeom>
            <a:avLst/>
            <a:gdLst/>
            <a:ahLst/>
            <a:cxnLst/>
            <a:rect r="r" b="b" t="t" l="l"/>
            <a:pathLst>
              <a:path h="3344214" w="4899948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47044" y="9882374"/>
            <a:ext cx="3296956" cy="809253"/>
          </a:xfrm>
          <a:custGeom>
            <a:avLst/>
            <a:gdLst/>
            <a:ahLst/>
            <a:cxnLst/>
            <a:rect r="r" b="b" t="t" l="l"/>
            <a:pathLst>
              <a:path h="809253" w="3296956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94772" y="9017983"/>
            <a:ext cx="4427843" cy="3481392"/>
          </a:xfrm>
          <a:custGeom>
            <a:avLst/>
            <a:gdLst/>
            <a:ahLst/>
            <a:cxnLst/>
            <a:rect r="r" b="b" t="t" l="l"/>
            <a:pathLst>
              <a:path h="3481392" w="4427843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763398" y="-1534296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801533" y="-3053980"/>
            <a:ext cx="4292424" cy="3870986"/>
          </a:xfrm>
          <a:custGeom>
            <a:avLst/>
            <a:gdLst/>
            <a:ahLst/>
            <a:cxnLst/>
            <a:rect r="r" b="b" t="t" l="l"/>
            <a:pathLst>
              <a:path h="3870986" w="4292424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138935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7495522" y="-3297794"/>
            <a:ext cx="5493058" cy="4114800"/>
          </a:xfrm>
          <a:custGeom>
            <a:avLst/>
            <a:gdLst/>
            <a:ahLst/>
            <a:cxnLst/>
            <a:rect r="r" b="b" t="t" l="l"/>
            <a:pathLst>
              <a:path h="4114800" w="5493058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4747568">
            <a:off x="-2972342" y="3665317"/>
            <a:ext cx="4896097" cy="2735694"/>
          </a:xfrm>
          <a:custGeom>
            <a:avLst/>
            <a:gdLst/>
            <a:ahLst/>
            <a:cxnLst/>
            <a:rect r="r" b="b" t="t" l="l"/>
            <a:pathLst>
              <a:path h="2735694" w="4896097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4861154" y="-2102294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7494810" y="2371030"/>
            <a:ext cx="3575541" cy="3575541"/>
          </a:xfrm>
          <a:custGeom>
            <a:avLst/>
            <a:gdLst/>
            <a:ahLst/>
            <a:cxnLst/>
            <a:rect r="r" b="b" t="t" l="l"/>
            <a:pathLst>
              <a:path h="3575541" w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570549" y="9496827"/>
            <a:ext cx="2587020" cy="2386526"/>
          </a:xfrm>
          <a:custGeom>
            <a:avLst/>
            <a:gdLst/>
            <a:ahLst/>
            <a:cxnLst/>
            <a:rect r="r" b="b" t="t" l="l"/>
            <a:pathLst>
              <a:path h="2386526" w="2587020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-5282649">
            <a:off x="16596506" y="6970869"/>
            <a:ext cx="3382987" cy="1154444"/>
          </a:xfrm>
          <a:custGeom>
            <a:avLst/>
            <a:gdLst/>
            <a:ahLst/>
            <a:cxnLst/>
            <a:rect r="r" b="b" t="t" l="l"/>
            <a:pathLst>
              <a:path h="1154444" w="3382987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7259300" y="-971659"/>
            <a:ext cx="3104522" cy="3342688"/>
          </a:xfrm>
          <a:custGeom>
            <a:avLst/>
            <a:gdLst/>
            <a:ahLst/>
            <a:cxnLst/>
            <a:rect r="r" b="b" t="t" l="l"/>
            <a:pathLst>
              <a:path h="3342688" w="3104522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4165713" y="2132943"/>
            <a:ext cx="2542981" cy="2496745"/>
          </a:xfrm>
          <a:custGeom>
            <a:avLst/>
            <a:gdLst/>
            <a:ahLst/>
            <a:cxnLst/>
            <a:rect r="r" b="b" t="t" l="l"/>
            <a:pathLst>
              <a:path h="2496745" w="2542981">
                <a:moveTo>
                  <a:pt x="0" y="0"/>
                </a:moveTo>
                <a:lnTo>
                  <a:pt x="2542981" y="0"/>
                </a:lnTo>
                <a:lnTo>
                  <a:pt x="2542981" y="2496745"/>
                </a:lnTo>
                <a:lnTo>
                  <a:pt x="0" y="2496745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136549" y="3241506"/>
            <a:ext cx="8579556" cy="650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b="true" sz="5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策略分析：隨機性 vs. 策略性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136549" y="4270043"/>
            <a:ext cx="9790176" cy="4365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56"/>
              </a:lnSpc>
              <a:spcBef>
                <a:spcPct val="0"/>
              </a:spcBef>
            </a:pPr>
            <a:r>
              <a:rPr lang="en-US" sz="246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隨機性策略：</a:t>
            </a:r>
          </a:p>
          <a:p>
            <a:pPr algn="l">
              <a:lnSpc>
                <a:spcPts val="3456"/>
              </a:lnSpc>
              <a:spcBef>
                <a:spcPct val="0"/>
              </a:spcBef>
            </a:pPr>
            <a:r>
              <a:rPr lang="en-US" sz="246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若完全隨機出拳，每種手勢的勝率均為 1/3。</a:t>
            </a:r>
          </a:p>
          <a:p>
            <a:pPr algn="l">
              <a:lnSpc>
                <a:spcPts val="3456"/>
              </a:lnSpc>
              <a:spcBef>
                <a:spcPct val="0"/>
              </a:spcBef>
            </a:pPr>
            <a:r>
              <a:rPr lang="en-US" sz="246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在長期對戰中，隨機策略可避免被對手預測。</a:t>
            </a:r>
          </a:p>
          <a:p>
            <a:pPr algn="l">
              <a:lnSpc>
                <a:spcPts val="3456"/>
              </a:lnSpc>
              <a:spcBef>
                <a:spcPct val="0"/>
              </a:spcBef>
            </a:pPr>
          </a:p>
          <a:p>
            <a:pPr algn="l">
              <a:lnSpc>
                <a:spcPts val="3456"/>
              </a:lnSpc>
              <a:spcBef>
                <a:spcPct val="0"/>
              </a:spcBef>
            </a:pPr>
            <a:r>
              <a:rPr lang="en-US" sz="246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策略性玩法：</a:t>
            </a:r>
          </a:p>
          <a:p>
            <a:pPr algn="l">
              <a:lnSpc>
                <a:spcPts val="3456"/>
              </a:lnSpc>
              <a:spcBef>
                <a:spcPct val="0"/>
              </a:spcBef>
            </a:pPr>
            <a:r>
              <a:rPr lang="en-US" sz="246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心理學影響：人類通常不會完全隨機出拳，而是受習慣或情緒影響。</a:t>
            </a:r>
          </a:p>
          <a:p>
            <a:pPr algn="l">
              <a:lnSpc>
                <a:spcPts val="3456"/>
              </a:lnSpc>
              <a:spcBef>
                <a:spcPct val="0"/>
              </a:spcBef>
            </a:pPr>
            <a:r>
              <a:rPr lang="en-US" sz="246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對手行為分析：觀察對手的出拳模式，預測其下一步選擇。</a:t>
            </a:r>
          </a:p>
          <a:p>
            <a:pPr algn="l">
              <a:lnSpc>
                <a:spcPts val="3456"/>
              </a:lnSpc>
              <a:spcBef>
                <a:spcPct val="0"/>
              </a:spcBef>
            </a:pPr>
            <a:r>
              <a:rPr lang="en-US" sz="246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「贏者保持，輸者改變」法則：研究顯示，玩家在勝利後較可能重複相同手勢，而在失敗後則較可能改變策略</a:t>
            </a:r>
          </a:p>
          <a:p>
            <a:pPr algn="l">
              <a:lnSpc>
                <a:spcPts val="345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29398" y="9017983"/>
            <a:ext cx="4899948" cy="3344214"/>
          </a:xfrm>
          <a:custGeom>
            <a:avLst/>
            <a:gdLst/>
            <a:ahLst/>
            <a:cxnLst/>
            <a:rect r="r" b="b" t="t" l="l"/>
            <a:pathLst>
              <a:path h="3344214" w="4899948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47044" y="9882374"/>
            <a:ext cx="3296956" cy="809253"/>
          </a:xfrm>
          <a:custGeom>
            <a:avLst/>
            <a:gdLst/>
            <a:ahLst/>
            <a:cxnLst/>
            <a:rect r="r" b="b" t="t" l="l"/>
            <a:pathLst>
              <a:path h="809253" w="3296956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94772" y="9017983"/>
            <a:ext cx="4427843" cy="3481392"/>
          </a:xfrm>
          <a:custGeom>
            <a:avLst/>
            <a:gdLst/>
            <a:ahLst/>
            <a:cxnLst/>
            <a:rect r="r" b="b" t="t" l="l"/>
            <a:pathLst>
              <a:path h="3481392" w="4427843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763398" y="-1534296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801533" y="-3053980"/>
            <a:ext cx="4292424" cy="3870986"/>
          </a:xfrm>
          <a:custGeom>
            <a:avLst/>
            <a:gdLst/>
            <a:ahLst/>
            <a:cxnLst/>
            <a:rect r="r" b="b" t="t" l="l"/>
            <a:pathLst>
              <a:path h="3870986" w="4292424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138935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7495522" y="-3297794"/>
            <a:ext cx="5493058" cy="4114800"/>
          </a:xfrm>
          <a:custGeom>
            <a:avLst/>
            <a:gdLst/>
            <a:ahLst/>
            <a:cxnLst/>
            <a:rect r="r" b="b" t="t" l="l"/>
            <a:pathLst>
              <a:path h="4114800" w="5493058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4747568">
            <a:off x="-2972342" y="3665317"/>
            <a:ext cx="4896097" cy="2735694"/>
          </a:xfrm>
          <a:custGeom>
            <a:avLst/>
            <a:gdLst/>
            <a:ahLst/>
            <a:cxnLst/>
            <a:rect r="r" b="b" t="t" l="l"/>
            <a:pathLst>
              <a:path h="2735694" w="4896097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4861154" y="-2102294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7494810" y="2371030"/>
            <a:ext cx="3575541" cy="3575541"/>
          </a:xfrm>
          <a:custGeom>
            <a:avLst/>
            <a:gdLst/>
            <a:ahLst/>
            <a:cxnLst/>
            <a:rect r="r" b="b" t="t" l="l"/>
            <a:pathLst>
              <a:path h="3575541" w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570549" y="9496827"/>
            <a:ext cx="2587020" cy="2386526"/>
          </a:xfrm>
          <a:custGeom>
            <a:avLst/>
            <a:gdLst/>
            <a:ahLst/>
            <a:cxnLst/>
            <a:rect r="r" b="b" t="t" l="l"/>
            <a:pathLst>
              <a:path h="2386526" w="2587020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-5282649">
            <a:off x="16596506" y="6970869"/>
            <a:ext cx="3382987" cy="1154444"/>
          </a:xfrm>
          <a:custGeom>
            <a:avLst/>
            <a:gdLst/>
            <a:ahLst/>
            <a:cxnLst/>
            <a:rect r="r" b="b" t="t" l="l"/>
            <a:pathLst>
              <a:path h="1154444" w="3382987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7259300" y="-971659"/>
            <a:ext cx="3104522" cy="3342688"/>
          </a:xfrm>
          <a:custGeom>
            <a:avLst/>
            <a:gdLst/>
            <a:ahLst/>
            <a:cxnLst/>
            <a:rect r="r" b="b" t="t" l="l"/>
            <a:pathLst>
              <a:path h="3342688" w="3104522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5" id="15"/>
          <p:cNvSpPr txBox="true"/>
          <p:nvPr/>
        </p:nvSpPr>
        <p:spPr>
          <a:xfrm rot="0">
            <a:off x="4061500" y="3717617"/>
            <a:ext cx="10811196" cy="5462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0"/>
              </a:lnSpc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人工智慧可透過機器學習來分析對手的出拳模式，並預測其下一步：</a:t>
            </a:r>
          </a:p>
          <a:p>
            <a:pPr algn="l">
              <a:lnSpc>
                <a:spcPts val="3100"/>
              </a:lnSpc>
            </a:pPr>
          </a:p>
          <a:p>
            <a:pPr algn="l">
              <a:lnSpc>
                <a:spcPts val="3100"/>
              </a:lnSpc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數據收集：</a:t>
            </a:r>
          </a:p>
          <a:p>
            <a:pPr algn="l">
              <a:lnSpc>
                <a:spcPts val="3100"/>
              </a:lnSpc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記錄對手的歷史出拳數據。</a:t>
            </a:r>
          </a:p>
          <a:p>
            <a:pPr algn="l">
              <a:lnSpc>
                <a:spcPts val="3100"/>
              </a:lnSpc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分析其行為模式（如「贏者保持，輸者改變」）。</a:t>
            </a:r>
          </a:p>
          <a:p>
            <a:pPr algn="l">
              <a:lnSpc>
                <a:spcPts val="3100"/>
              </a:lnSpc>
            </a:pPr>
          </a:p>
          <a:p>
            <a:pPr algn="l">
              <a:lnSpc>
                <a:spcPts val="3100"/>
              </a:lnSpc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模型訓練：</a:t>
            </a:r>
          </a:p>
          <a:p>
            <a:pPr algn="l">
              <a:lnSpc>
                <a:spcPts val="3100"/>
              </a:lnSpc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使用LSTM（長短期記憶網絡）來預測對手的下一步選擇。</a:t>
            </a:r>
          </a:p>
          <a:p>
            <a:pPr algn="l">
              <a:lnSpc>
                <a:spcPts val="3100"/>
              </a:lnSpc>
              <a:spcBef>
                <a:spcPct val="0"/>
              </a:spcBef>
            </a:pPr>
            <a:r>
              <a:rPr lang="en-US" sz="2296" spc="137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應用強化學習，讓 AI 透過對戰學習最佳策略。</a:t>
            </a:r>
          </a:p>
          <a:p>
            <a:pPr algn="l">
              <a:lnSpc>
                <a:spcPts val="3100"/>
              </a:lnSpc>
              <a:spcBef>
                <a:spcPct val="0"/>
              </a:spcBef>
            </a:pPr>
          </a:p>
          <a:p>
            <a:pPr algn="l">
              <a:lnSpc>
                <a:spcPts val="3100"/>
              </a:lnSpc>
              <a:spcBef>
                <a:spcPct val="0"/>
              </a:spcBef>
            </a:pPr>
            <a:r>
              <a:rPr lang="en-US" sz="2296" spc="137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應用場景：</a:t>
            </a:r>
          </a:p>
          <a:p>
            <a:pPr algn="l">
              <a:lnSpc>
                <a:spcPts val="3100"/>
              </a:lnSpc>
              <a:spcBef>
                <a:spcPct val="0"/>
              </a:spcBef>
            </a:pPr>
            <a:r>
              <a:rPr lang="en-US" sz="2296" spc="137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遊戲 AI：開發能夠適應玩家行為的智能對手。</a:t>
            </a:r>
          </a:p>
          <a:p>
            <a:pPr algn="l">
              <a:lnSpc>
                <a:spcPts val="3100"/>
              </a:lnSpc>
              <a:spcBef>
                <a:spcPct val="0"/>
              </a:spcBef>
            </a:pPr>
            <a:r>
              <a:rPr lang="en-US" sz="2296" spc="137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心理學研究：分析人類決策模式，應用於行為預測。</a:t>
            </a:r>
          </a:p>
          <a:p>
            <a:pPr algn="l" marL="0" indent="0" lvl="0">
              <a:lnSpc>
                <a:spcPts val="3100"/>
              </a:lnSpc>
              <a:spcBef>
                <a:spcPct val="0"/>
              </a:spcBef>
            </a:pP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4374689" y="6573724"/>
            <a:ext cx="1920390" cy="1948735"/>
          </a:xfrm>
          <a:custGeom>
            <a:avLst/>
            <a:gdLst/>
            <a:ahLst/>
            <a:cxnLst/>
            <a:rect r="r" b="b" t="t" l="l"/>
            <a:pathLst>
              <a:path h="1948735" w="1920390">
                <a:moveTo>
                  <a:pt x="0" y="0"/>
                </a:moveTo>
                <a:lnTo>
                  <a:pt x="1920390" y="0"/>
                </a:lnTo>
                <a:lnTo>
                  <a:pt x="1920390" y="1948735"/>
                </a:lnTo>
                <a:lnTo>
                  <a:pt x="0" y="1948735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5341614" y="1793246"/>
            <a:ext cx="7315066" cy="1260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b="true" sz="5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人工智慧應用：機器學習如何預測對手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04950" y="3813100"/>
            <a:ext cx="7025086" cy="865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96"/>
              </a:lnSpc>
            </a:pPr>
            <a:r>
              <a:rPr lang="en-US" sz="6800" b="true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兩者的比較與應用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36511" y="5106407"/>
            <a:ext cx="7817347" cy="366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04"/>
              </a:lnSpc>
              <a:spcBef>
                <a:spcPct val="0"/>
              </a:spcBef>
            </a:pPr>
            <a:r>
              <a:rPr lang="en-US" sz="2225" spc="133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哪一款遊戲更具競技性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975489" y="1170261"/>
            <a:ext cx="6998061" cy="2561528"/>
            <a:chOff x="0" y="0"/>
            <a:chExt cx="2342659" cy="8574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42659" cy="857492"/>
            </a:xfrm>
            <a:custGeom>
              <a:avLst/>
              <a:gdLst/>
              <a:ahLst/>
              <a:cxnLst/>
              <a:rect r="r" b="b" t="t" l="l"/>
              <a:pathLst>
                <a:path h="857492" w="2342659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491672" y="2024301"/>
            <a:ext cx="1578952" cy="1034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01.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975489" y="3862348"/>
            <a:ext cx="6998061" cy="2561528"/>
            <a:chOff x="0" y="0"/>
            <a:chExt cx="2342659" cy="85749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42659" cy="857492"/>
            </a:xfrm>
            <a:custGeom>
              <a:avLst/>
              <a:gdLst/>
              <a:ahLst/>
              <a:cxnLst/>
              <a:rect r="r" b="b" t="t" l="l"/>
              <a:pathLst>
                <a:path h="857492" w="2342659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75489" y="6557226"/>
            <a:ext cx="6998061" cy="2561528"/>
            <a:chOff x="0" y="0"/>
            <a:chExt cx="2342659" cy="85749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342659" cy="857492"/>
            </a:xfrm>
            <a:custGeom>
              <a:avLst/>
              <a:gdLst/>
              <a:ahLst/>
              <a:cxnLst/>
              <a:rect r="r" b="b" t="t" l="l"/>
              <a:pathLst>
                <a:path h="857492" w="2342659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491672" y="4717783"/>
            <a:ext cx="1578952" cy="1034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02.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721928" y="2168328"/>
            <a:ext cx="4846414" cy="54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216"/>
              </a:lnSpc>
              <a:spcBef>
                <a:spcPct val="0"/>
              </a:spcBef>
            </a:pPr>
            <a:r>
              <a:rPr lang="en-US" sz="1642" spc="2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骰子比大小：完全基於隨機性，玩家無法影響結果，競技性較低。適用於機率分析與公平性測試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925056" y="4716979"/>
            <a:ext cx="4908741" cy="836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245"/>
              </a:lnSpc>
              <a:spcBef>
                <a:spcPct val="0"/>
              </a:spcBef>
            </a:pPr>
            <a:r>
              <a:rPr lang="en-US" sz="1663" spc="2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剪刀石頭布：雖然有隨機性，但玩家可透過心理戰術與策略來提高勝率，因此競技性較高。賽局理論與行為分析在此遊戲中扮演重要角色。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-848571" y="8919661"/>
            <a:ext cx="3870946" cy="950141"/>
          </a:xfrm>
          <a:custGeom>
            <a:avLst/>
            <a:gdLst/>
            <a:ahLst/>
            <a:cxnLst/>
            <a:rect r="r" b="b" t="t" l="l"/>
            <a:pathLst>
              <a:path h="950141" w="3870946">
                <a:moveTo>
                  <a:pt x="0" y="0"/>
                </a:moveTo>
                <a:lnTo>
                  <a:pt x="3870946" y="0"/>
                </a:lnTo>
                <a:lnTo>
                  <a:pt x="3870946" y="950141"/>
                </a:lnTo>
                <a:lnTo>
                  <a:pt x="0" y="9501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4472906" y="-2364815"/>
            <a:ext cx="4980952" cy="3731186"/>
          </a:xfrm>
          <a:custGeom>
            <a:avLst/>
            <a:gdLst/>
            <a:ahLst/>
            <a:cxnLst/>
            <a:rect r="r" b="b" t="t" l="l"/>
            <a:pathLst>
              <a:path h="3731186" w="4980952">
                <a:moveTo>
                  <a:pt x="0" y="0"/>
                </a:moveTo>
                <a:lnTo>
                  <a:pt x="4980951" y="0"/>
                </a:lnTo>
                <a:lnTo>
                  <a:pt x="4980951" y="3731186"/>
                </a:lnTo>
                <a:lnTo>
                  <a:pt x="0" y="37311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3431074" y="8919661"/>
            <a:ext cx="2587020" cy="2386526"/>
          </a:xfrm>
          <a:custGeom>
            <a:avLst/>
            <a:gdLst/>
            <a:ahLst/>
            <a:cxnLst/>
            <a:rect r="r" b="b" t="t" l="l"/>
            <a:pathLst>
              <a:path h="2386526" w="2587020">
                <a:moveTo>
                  <a:pt x="0" y="0"/>
                </a:moveTo>
                <a:lnTo>
                  <a:pt x="2587019" y="0"/>
                </a:lnTo>
                <a:lnTo>
                  <a:pt x="2587019" y="2386525"/>
                </a:lnTo>
                <a:lnTo>
                  <a:pt x="0" y="238652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0" id="20"/>
          <p:cNvSpPr/>
          <p:nvPr/>
        </p:nvSpPr>
        <p:spPr>
          <a:xfrm flipH="false" flipV="false" rot="0">
            <a:off x="-848571" y="-744412"/>
            <a:ext cx="2597326" cy="2796583"/>
          </a:xfrm>
          <a:custGeom>
            <a:avLst/>
            <a:gdLst/>
            <a:ahLst/>
            <a:cxnLst/>
            <a:rect r="r" b="b" t="t" l="l"/>
            <a:pathLst>
              <a:path h="2796583" w="2597326">
                <a:moveTo>
                  <a:pt x="0" y="0"/>
                </a:moveTo>
                <a:lnTo>
                  <a:pt x="2597327" y="0"/>
                </a:lnTo>
                <a:lnTo>
                  <a:pt x="2597327" y="2796583"/>
                </a:lnTo>
                <a:lnTo>
                  <a:pt x="0" y="279658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21" id="21"/>
          <p:cNvSpPr txBox="true"/>
          <p:nvPr/>
        </p:nvSpPr>
        <p:spPr>
          <a:xfrm rot="0">
            <a:off x="10821476" y="7166826"/>
            <a:ext cx="5306086" cy="127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15"/>
              </a:lnSpc>
              <a:spcBef>
                <a:spcPct val="0"/>
              </a:spcBef>
            </a:pPr>
            <a:r>
              <a:rPr lang="en-US" sz="243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剪刀石頭布比骰子比大小更具競技性，因為玩家的決策與心理因素能影響結果，而骰子比大小則完全依賴機率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819907" y="1950456"/>
            <a:ext cx="4208573" cy="4247184"/>
          </a:xfrm>
          <a:custGeom>
            <a:avLst/>
            <a:gdLst/>
            <a:ahLst/>
            <a:cxnLst/>
            <a:rect r="r" b="b" t="t" l="l"/>
            <a:pathLst>
              <a:path h="4247184" w="4208573">
                <a:moveTo>
                  <a:pt x="0" y="0"/>
                </a:moveTo>
                <a:lnTo>
                  <a:pt x="4208573" y="0"/>
                </a:lnTo>
                <a:lnTo>
                  <a:pt x="4208573" y="4247184"/>
                </a:lnTo>
                <a:lnTo>
                  <a:pt x="0" y="42471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377937" y="2803837"/>
            <a:ext cx="5391678" cy="5244633"/>
          </a:xfrm>
          <a:custGeom>
            <a:avLst/>
            <a:gdLst/>
            <a:ahLst/>
            <a:cxnLst/>
            <a:rect r="r" b="b" t="t" l="l"/>
            <a:pathLst>
              <a:path h="5244633" w="5391678">
                <a:moveTo>
                  <a:pt x="0" y="0"/>
                </a:moveTo>
                <a:lnTo>
                  <a:pt x="5391678" y="0"/>
                </a:lnTo>
                <a:lnTo>
                  <a:pt x="5391678" y="5244632"/>
                </a:lnTo>
                <a:lnTo>
                  <a:pt x="0" y="52446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04950" y="2859372"/>
            <a:ext cx="8751165" cy="1177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30"/>
              </a:lnSpc>
            </a:pPr>
            <a:r>
              <a:rPr lang="en-US" sz="9000" b="true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結論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4621" y="5639020"/>
            <a:ext cx="9314957" cy="2409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63"/>
              </a:lnSpc>
              <a:spcBef>
                <a:spcPct val="0"/>
              </a:spcBef>
            </a:pPr>
            <a:r>
              <a:rPr lang="en-US" sz="2417" spc="14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骰子比大小與剪刀石頭布雖然是簡單的遊戲，但它們蘊含深厚的數學與策略價值。骰子比大小完全依賴機率分佈，適合機率分析與公平性測試；剪刀石頭布則涉及心理學與賽局理論，競技性更高，並可透過策略提升勝率。此外，人工智慧可應用於這些遊戲，透過機器學習分析對手行為並優化決策，使遊戲不僅是娛樂，更成為數據分析與智能決策的研究領域。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29398" y="8614893"/>
            <a:ext cx="4899948" cy="3344214"/>
          </a:xfrm>
          <a:custGeom>
            <a:avLst/>
            <a:gdLst/>
            <a:ahLst/>
            <a:cxnLst/>
            <a:rect r="r" b="b" t="t" l="l"/>
            <a:pathLst>
              <a:path h="3344214" w="4899948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030709" y="9258300"/>
            <a:ext cx="3059829" cy="751049"/>
          </a:xfrm>
          <a:custGeom>
            <a:avLst/>
            <a:gdLst/>
            <a:ahLst/>
            <a:cxnLst/>
            <a:rect r="r" b="b" t="t" l="l"/>
            <a:pathLst>
              <a:path h="751049" w="3059829">
                <a:moveTo>
                  <a:pt x="0" y="0"/>
                </a:moveTo>
                <a:lnTo>
                  <a:pt x="3059829" y="0"/>
                </a:lnTo>
                <a:lnTo>
                  <a:pt x="3059829" y="751049"/>
                </a:lnTo>
                <a:lnTo>
                  <a:pt x="0" y="7510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15205" y="8540136"/>
            <a:ext cx="4602314" cy="3618569"/>
          </a:xfrm>
          <a:custGeom>
            <a:avLst/>
            <a:gdLst/>
            <a:ahLst/>
            <a:cxnLst/>
            <a:rect r="r" b="b" t="t" l="l"/>
            <a:pathLst>
              <a:path h="3618569" w="4602314">
                <a:moveTo>
                  <a:pt x="0" y="0"/>
                </a:moveTo>
                <a:lnTo>
                  <a:pt x="4602314" y="0"/>
                </a:lnTo>
                <a:lnTo>
                  <a:pt x="4602314" y="3618570"/>
                </a:lnTo>
                <a:lnTo>
                  <a:pt x="0" y="36185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674156" y="-1072630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8" y="0"/>
                </a:lnTo>
                <a:lnTo>
                  <a:pt x="4899948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686214" y="-2578193"/>
            <a:ext cx="4292424" cy="3870986"/>
          </a:xfrm>
          <a:custGeom>
            <a:avLst/>
            <a:gdLst/>
            <a:ahLst/>
            <a:cxnLst/>
            <a:rect r="r" b="b" t="t" l="l"/>
            <a:pathLst>
              <a:path h="3870986" w="4292424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138935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7409323" y="-2700100"/>
            <a:ext cx="5493058" cy="4114800"/>
          </a:xfrm>
          <a:custGeom>
            <a:avLst/>
            <a:gdLst/>
            <a:ahLst/>
            <a:cxnLst/>
            <a:rect r="r" b="b" t="t" l="l"/>
            <a:pathLst>
              <a:path h="4114800" w="5493058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4747568">
            <a:off x="-2972342" y="3665317"/>
            <a:ext cx="4896097" cy="2735694"/>
          </a:xfrm>
          <a:custGeom>
            <a:avLst/>
            <a:gdLst/>
            <a:ahLst/>
            <a:cxnLst/>
            <a:rect r="r" b="b" t="t" l="l"/>
            <a:pathLst>
              <a:path h="2735694" w="4896097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4831481" y="-1626507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7259300" y="2262342"/>
            <a:ext cx="3575541" cy="3575541"/>
          </a:xfrm>
          <a:custGeom>
            <a:avLst/>
            <a:gdLst/>
            <a:ahLst/>
            <a:cxnLst/>
            <a:rect r="r" b="b" t="t" l="l"/>
            <a:pathLst>
              <a:path h="3575541" w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570549" y="9093737"/>
            <a:ext cx="2587020" cy="2386526"/>
          </a:xfrm>
          <a:custGeom>
            <a:avLst/>
            <a:gdLst/>
            <a:ahLst/>
            <a:cxnLst/>
            <a:rect r="r" b="b" t="t" l="l"/>
            <a:pathLst>
              <a:path h="2386526" w="2587020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-5282649">
            <a:off x="16440369" y="6970869"/>
            <a:ext cx="3382987" cy="1154444"/>
          </a:xfrm>
          <a:custGeom>
            <a:avLst/>
            <a:gdLst/>
            <a:ahLst/>
            <a:cxnLst/>
            <a:rect r="r" b="b" t="t" l="l"/>
            <a:pathLst>
              <a:path h="1154444" w="3382987">
                <a:moveTo>
                  <a:pt x="0" y="0"/>
                </a:moveTo>
                <a:lnTo>
                  <a:pt x="3382987" y="0"/>
                </a:lnTo>
                <a:lnTo>
                  <a:pt x="3382987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6978638" y="-642644"/>
            <a:ext cx="3104522" cy="3342688"/>
          </a:xfrm>
          <a:custGeom>
            <a:avLst/>
            <a:gdLst/>
            <a:ahLst/>
            <a:cxnLst/>
            <a:rect r="r" b="b" t="t" l="l"/>
            <a:pathLst>
              <a:path h="3342688" w="3104522">
                <a:moveTo>
                  <a:pt x="0" y="0"/>
                </a:moveTo>
                <a:lnTo>
                  <a:pt x="3104522" y="0"/>
                </a:lnTo>
                <a:lnTo>
                  <a:pt x="3104522" y="3342688"/>
                </a:lnTo>
                <a:lnTo>
                  <a:pt x="0" y="3342688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5" id="15"/>
          <p:cNvSpPr txBox="true"/>
          <p:nvPr/>
        </p:nvSpPr>
        <p:spPr>
          <a:xfrm rot="0">
            <a:off x="3688802" y="4499502"/>
            <a:ext cx="10910396" cy="175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99"/>
              </a:lnSpc>
            </a:pPr>
            <a:r>
              <a:rPr lang="en-US" b="true" sz="14597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結束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29398" y="9017983"/>
            <a:ext cx="4899948" cy="3344214"/>
          </a:xfrm>
          <a:custGeom>
            <a:avLst/>
            <a:gdLst/>
            <a:ahLst/>
            <a:cxnLst/>
            <a:rect r="r" b="b" t="t" l="l"/>
            <a:pathLst>
              <a:path h="3344214" w="4899948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47044" y="9882374"/>
            <a:ext cx="3296956" cy="809253"/>
          </a:xfrm>
          <a:custGeom>
            <a:avLst/>
            <a:gdLst/>
            <a:ahLst/>
            <a:cxnLst/>
            <a:rect r="r" b="b" t="t" l="l"/>
            <a:pathLst>
              <a:path h="809253" w="3296956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94772" y="9017983"/>
            <a:ext cx="4427843" cy="3481392"/>
          </a:xfrm>
          <a:custGeom>
            <a:avLst/>
            <a:gdLst/>
            <a:ahLst/>
            <a:cxnLst/>
            <a:rect r="r" b="b" t="t" l="l"/>
            <a:pathLst>
              <a:path h="3481392" w="4427843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763398" y="-1534296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801533" y="-3053980"/>
            <a:ext cx="4292424" cy="3870986"/>
          </a:xfrm>
          <a:custGeom>
            <a:avLst/>
            <a:gdLst/>
            <a:ahLst/>
            <a:cxnLst/>
            <a:rect r="r" b="b" t="t" l="l"/>
            <a:pathLst>
              <a:path h="3870986" w="4292424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138935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7495522" y="-3297794"/>
            <a:ext cx="5493058" cy="4114800"/>
          </a:xfrm>
          <a:custGeom>
            <a:avLst/>
            <a:gdLst/>
            <a:ahLst/>
            <a:cxnLst/>
            <a:rect r="r" b="b" t="t" l="l"/>
            <a:pathLst>
              <a:path h="4114800" w="5493058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4747568">
            <a:off x="-2972342" y="3665317"/>
            <a:ext cx="4896097" cy="2735694"/>
          </a:xfrm>
          <a:custGeom>
            <a:avLst/>
            <a:gdLst/>
            <a:ahLst/>
            <a:cxnLst/>
            <a:rect r="r" b="b" t="t" l="l"/>
            <a:pathLst>
              <a:path h="2735694" w="4896097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4861154" y="-2102294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7494810" y="2371030"/>
            <a:ext cx="3575541" cy="3575541"/>
          </a:xfrm>
          <a:custGeom>
            <a:avLst/>
            <a:gdLst/>
            <a:ahLst/>
            <a:cxnLst/>
            <a:rect r="r" b="b" t="t" l="l"/>
            <a:pathLst>
              <a:path h="3575541" w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570549" y="9496827"/>
            <a:ext cx="2587020" cy="2386526"/>
          </a:xfrm>
          <a:custGeom>
            <a:avLst/>
            <a:gdLst/>
            <a:ahLst/>
            <a:cxnLst/>
            <a:rect r="r" b="b" t="t" l="l"/>
            <a:pathLst>
              <a:path h="2386526" w="2587020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-5282649">
            <a:off x="16596506" y="6970869"/>
            <a:ext cx="3382987" cy="1154444"/>
          </a:xfrm>
          <a:custGeom>
            <a:avLst/>
            <a:gdLst/>
            <a:ahLst/>
            <a:cxnLst/>
            <a:rect r="r" b="b" t="t" l="l"/>
            <a:pathLst>
              <a:path h="1154444" w="3382987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7259300" y="-971659"/>
            <a:ext cx="3104522" cy="3342688"/>
          </a:xfrm>
          <a:custGeom>
            <a:avLst/>
            <a:gdLst/>
            <a:ahLst/>
            <a:cxnLst/>
            <a:rect r="r" b="b" t="t" l="l"/>
            <a:pathLst>
              <a:path h="3342688" w="3104522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4215205" y="6296399"/>
            <a:ext cx="2998478" cy="2797798"/>
          </a:xfrm>
          <a:custGeom>
            <a:avLst/>
            <a:gdLst/>
            <a:ahLst/>
            <a:cxnLst/>
            <a:rect r="r" b="b" t="t" l="l"/>
            <a:pathLst>
              <a:path h="2797798" w="2998478">
                <a:moveTo>
                  <a:pt x="0" y="0"/>
                </a:moveTo>
                <a:lnTo>
                  <a:pt x="2998478" y="0"/>
                </a:lnTo>
                <a:lnTo>
                  <a:pt x="2998478" y="2797798"/>
                </a:lnTo>
                <a:lnTo>
                  <a:pt x="0" y="2797798"/>
                </a:lnTo>
                <a:lnTo>
                  <a:pt x="0" y="0"/>
                </a:lnTo>
                <a:close/>
              </a:path>
            </a:pathLst>
          </a:custGeom>
          <a:blipFill>
            <a:blip r:embed="rId28"/>
            <a:stretch>
              <a:fillRect l="0" t="0" r="-1283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404009" y="4766127"/>
            <a:ext cx="10811196" cy="1460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65"/>
              </a:lnSpc>
              <a:spcBef>
                <a:spcPct val="0"/>
              </a:spcBef>
            </a:pPr>
            <a:r>
              <a:rPr lang="en-US" sz="2196" spc="131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這兩款廣受歡迎的遊戲。不僅簡單易懂，而且蘊含深厚的數學與策略概念，因此在娛樂、競技以及人工智慧研究領域都有一定的價值。我們將從遊戲規則、機率分析、數學模型、策略運用及人工智慧應用等角度來深入分析，並討論這些遊戲在不同場景下的影響力。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401039" y="3241506"/>
            <a:ext cx="7315066" cy="650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b="true" sz="5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骰子比大小 與 剪刀石頭布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29398" y="9017983"/>
            <a:ext cx="4899948" cy="3344214"/>
          </a:xfrm>
          <a:custGeom>
            <a:avLst/>
            <a:gdLst/>
            <a:ahLst/>
            <a:cxnLst/>
            <a:rect r="r" b="b" t="t" l="l"/>
            <a:pathLst>
              <a:path h="3344214" w="4899948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47044" y="9882374"/>
            <a:ext cx="3296956" cy="809253"/>
          </a:xfrm>
          <a:custGeom>
            <a:avLst/>
            <a:gdLst/>
            <a:ahLst/>
            <a:cxnLst/>
            <a:rect r="r" b="b" t="t" l="l"/>
            <a:pathLst>
              <a:path h="809253" w="3296956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94772" y="9017983"/>
            <a:ext cx="4427843" cy="3481392"/>
          </a:xfrm>
          <a:custGeom>
            <a:avLst/>
            <a:gdLst/>
            <a:ahLst/>
            <a:cxnLst/>
            <a:rect r="r" b="b" t="t" l="l"/>
            <a:pathLst>
              <a:path h="3481392" w="4427843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763398" y="-1534296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801533" y="-3053980"/>
            <a:ext cx="4292424" cy="3870986"/>
          </a:xfrm>
          <a:custGeom>
            <a:avLst/>
            <a:gdLst/>
            <a:ahLst/>
            <a:cxnLst/>
            <a:rect r="r" b="b" t="t" l="l"/>
            <a:pathLst>
              <a:path h="3870986" w="4292424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138935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7495522" y="-3297794"/>
            <a:ext cx="5493058" cy="4114800"/>
          </a:xfrm>
          <a:custGeom>
            <a:avLst/>
            <a:gdLst/>
            <a:ahLst/>
            <a:cxnLst/>
            <a:rect r="r" b="b" t="t" l="l"/>
            <a:pathLst>
              <a:path h="4114800" w="5493058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4747568">
            <a:off x="-2972342" y="3665317"/>
            <a:ext cx="4896097" cy="2735694"/>
          </a:xfrm>
          <a:custGeom>
            <a:avLst/>
            <a:gdLst/>
            <a:ahLst/>
            <a:cxnLst/>
            <a:rect r="r" b="b" t="t" l="l"/>
            <a:pathLst>
              <a:path h="2735694" w="4896097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4861154" y="-2102294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7494810" y="2371030"/>
            <a:ext cx="3575541" cy="3575541"/>
          </a:xfrm>
          <a:custGeom>
            <a:avLst/>
            <a:gdLst/>
            <a:ahLst/>
            <a:cxnLst/>
            <a:rect r="r" b="b" t="t" l="l"/>
            <a:pathLst>
              <a:path h="3575541" w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570549" y="9496827"/>
            <a:ext cx="2587020" cy="2386526"/>
          </a:xfrm>
          <a:custGeom>
            <a:avLst/>
            <a:gdLst/>
            <a:ahLst/>
            <a:cxnLst/>
            <a:rect r="r" b="b" t="t" l="l"/>
            <a:pathLst>
              <a:path h="2386526" w="2587020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-5282649">
            <a:off x="16596506" y="6970869"/>
            <a:ext cx="3382987" cy="1154444"/>
          </a:xfrm>
          <a:custGeom>
            <a:avLst/>
            <a:gdLst/>
            <a:ahLst/>
            <a:cxnLst/>
            <a:rect r="r" b="b" t="t" l="l"/>
            <a:pathLst>
              <a:path h="1154444" w="3382987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7259300" y="-971659"/>
            <a:ext cx="3104522" cy="3342688"/>
          </a:xfrm>
          <a:custGeom>
            <a:avLst/>
            <a:gdLst/>
            <a:ahLst/>
            <a:cxnLst/>
            <a:rect r="r" b="b" t="t" l="l"/>
            <a:pathLst>
              <a:path h="3342688" w="3104522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686576" y="6871931"/>
            <a:ext cx="2068013" cy="2146051"/>
          </a:xfrm>
          <a:custGeom>
            <a:avLst/>
            <a:gdLst/>
            <a:ahLst/>
            <a:cxnLst/>
            <a:rect r="r" b="b" t="t" l="l"/>
            <a:pathLst>
              <a:path h="2146051" w="2068013">
                <a:moveTo>
                  <a:pt x="0" y="0"/>
                </a:moveTo>
                <a:lnTo>
                  <a:pt x="2068013" y="0"/>
                </a:lnTo>
                <a:lnTo>
                  <a:pt x="2068013" y="2146052"/>
                </a:lnTo>
                <a:lnTo>
                  <a:pt x="0" y="2146052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404009" y="4766127"/>
            <a:ext cx="10811196" cy="1556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0"/>
              </a:lnSpc>
              <a:spcBef>
                <a:spcPct val="0"/>
              </a:spcBef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骰子比大小完全基於機率，適用於隨機數分析與公平性研究；剪刀石頭布則涉及賽局理論與心理戰術，並可透過人工智慧學習對手行為。</a:t>
            </a:r>
            <a:r>
              <a:rPr lang="en-US" sz="2296" spc="137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這兩款遊戲在娛樂、競技、甚至人工智慧應用上都有廣泛影響，展示了隨機性與策略性在不同遊戲中的重要性。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401039" y="3241506"/>
            <a:ext cx="7315066" cy="650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b="true" sz="5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遊戲的普及性與重要性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53489" y="8540136"/>
            <a:ext cx="4602314" cy="3618569"/>
          </a:xfrm>
          <a:custGeom>
            <a:avLst/>
            <a:gdLst/>
            <a:ahLst/>
            <a:cxnLst/>
            <a:rect r="r" b="b" t="t" l="l"/>
            <a:pathLst>
              <a:path h="3618569" w="4602314">
                <a:moveTo>
                  <a:pt x="0" y="0"/>
                </a:moveTo>
                <a:lnTo>
                  <a:pt x="4602314" y="0"/>
                </a:lnTo>
                <a:lnTo>
                  <a:pt x="4602314" y="3618570"/>
                </a:lnTo>
                <a:lnTo>
                  <a:pt x="0" y="3618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674156" y="-1072630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8" y="0"/>
                </a:lnTo>
                <a:lnTo>
                  <a:pt x="4899948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5003948" y="-1890601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2" y="0"/>
                </a:lnTo>
                <a:lnTo>
                  <a:pt x="2892762" y="2919301"/>
                </a:lnTo>
                <a:lnTo>
                  <a:pt x="0" y="29193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-5282649">
            <a:off x="16004285" y="265374"/>
            <a:ext cx="4017207" cy="1370872"/>
          </a:xfrm>
          <a:custGeom>
            <a:avLst/>
            <a:gdLst/>
            <a:ahLst/>
            <a:cxnLst/>
            <a:rect r="r" b="b" t="t" l="l"/>
            <a:pathLst>
              <a:path h="1370872" w="4017207">
                <a:moveTo>
                  <a:pt x="0" y="0"/>
                </a:moveTo>
                <a:lnTo>
                  <a:pt x="4017207" y="0"/>
                </a:lnTo>
                <a:lnTo>
                  <a:pt x="4017207" y="1370872"/>
                </a:lnTo>
                <a:lnTo>
                  <a:pt x="0" y="137087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1434359" y="2922619"/>
            <a:ext cx="7848753" cy="1177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30"/>
              </a:lnSpc>
            </a:pPr>
            <a:r>
              <a:rPr lang="en-US" b="true" sz="9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骰子比大小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04950" y="4807557"/>
            <a:ext cx="7707571" cy="299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99"/>
              </a:lnSpc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遊戲規則</a:t>
            </a:r>
          </a:p>
          <a:p>
            <a:pPr algn="l">
              <a:lnSpc>
                <a:spcPts val="2699"/>
              </a:lnSpc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骰子比大小是一種簡單的機率遊戲，通常使用一顆或多顆六面骰來決定勝負。</a:t>
            </a:r>
          </a:p>
          <a:p>
            <a:pPr algn="l" marL="431799" indent="-215899" lvl="1">
              <a:lnSpc>
                <a:spcPts val="2699"/>
              </a:lnSpc>
              <a:buAutoNum type="arabicPeriod" startAt="1"/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擲骰：玩家輪流擲骰，並比較點數大小。</a:t>
            </a:r>
          </a:p>
          <a:p>
            <a:pPr algn="l" marL="431799" indent="-215899" lvl="1">
              <a:lnSpc>
                <a:spcPts val="2699"/>
              </a:lnSpc>
              <a:buAutoNum type="arabicPeriod" startAt="1"/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勝負判定：</a:t>
            </a:r>
          </a:p>
          <a:p>
            <a:pPr algn="l" marL="863598" indent="-287866" lvl="2">
              <a:lnSpc>
                <a:spcPts val="2699"/>
              </a:lnSpc>
              <a:spcBef>
                <a:spcPct val="0"/>
              </a:spcBef>
              <a:buFont typeface="Arial"/>
              <a:buChar char="⚬"/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若使用單顆骰子，則點數較大者獲勝。</a:t>
            </a:r>
          </a:p>
          <a:p>
            <a:pPr algn="l" marL="863598" indent="-287866" lvl="2">
              <a:lnSpc>
                <a:spcPts val="2699"/>
              </a:lnSpc>
              <a:spcBef>
                <a:spcPct val="0"/>
              </a:spcBef>
              <a:buFont typeface="Arial"/>
              <a:buChar char="⚬"/>
            </a:pPr>
            <a:r>
              <a:rPr lang="en-US" sz="1999" spc="119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若使用多顆骰子，可採用不同規則，如總和較大者勝出，或特定點數組合獲勝（如「雙六」）。</a:t>
            </a:r>
          </a:p>
          <a:p>
            <a:pPr algn="l" marL="0" indent="0" lvl="0">
              <a:lnSpc>
                <a:spcPts val="26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29398" y="9017983"/>
            <a:ext cx="4899948" cy="3344214"/>
          </a:xfrm>
          <a:custGeom>
            <a:avLst/>
            <a:gdLst/>
            <a:ahLst/>
            <a:cxnLst/>
            <a:rect r="r" b="b" t="t" l="l"/>
            <a:pathLst>
              <a:path h="3344214" w="4899948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47044" y="9882374"/>
            <a:ext cx="3296956" cy="809253"/>
          </a:xfrm>
          <a:custGeom>
            <a:avLst/>
            <a:gdLst/>
            <a:ahLst/>
            <a:cxnLst/>
            <a:rect r="r" b="b" t="t" l="l"/>
            <a:pathLst>
              <a:path h="809253" w="3296956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94772" y="9017983"/>
            <a:ext cx="4427843" cy="3481392"/>
          </a:xfrm>
          <a:custGeom>
            <a:avLst/>
            <a:gdLst/>
            <a:ahLst/>
            <a:cxnLst/>
            <a:rect r="r" b="b" t="t" l="l"/>
            <a:pathLst>
              <a:path h="3481392" w="4427843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736976" y="-1587140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8" y="0"/>
                </a:lnTo>
                <a:lnTo>
                  <a:pt x="4899948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801533" y="-3053980"/>
            <a:ext cx="4292424" cy="3870986"/>
          </a:xfrm>
          <a:custGeom>
            <a:avLst/>
            <a:gdLst/>
            <a:ahLst/>
            <a:cxnLst/>
            <a:rect r="r" b="b" t="t" l="l"/>
            <a:pathLst>
              <a:path h="3870986" w="4292424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138935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7495522" y="-3297794"/>
            <a:ext cx="5493058" cy="4114800"/>
          </a:xfrm>
          <a:custGeom>
            <a:avLst/>
            <a:gdLst/>
            <a:ahLst/>
            <a:cxnLst/>
            <a:rect r="r" b="b" t="t" l="l"/>
            <a:pathLst>
              <a:path h="4114800" w="5493058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4747568">
            <a:off x="-2972342" y="3665317"/>
            <a:ext cx="4896097" cy="2735694"/>
          </a:xfrm>
          <a:custGeom>
            <a:avLst/>
            <a:gdLst/>
            <a:ahLst/>
            <a:cxnLst/>
            <a:rect r="r" b="b" t="t" l="l"/>
            <a:pathLst>
              <a:path h="2735694" w="4896097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4861154" y="-2102294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7494810" y="2371030"/>
            <a:ext cx="3575541" cy="3575541"/>
          </a:xfrm>
          <a:custGeom>
            <a:avLst/>
            <a:gdLst/>
            <a:ahLst/>
            <a:cxnLst/>
            <a:rect r="r" b="b" t="t" l="l"/>
            <a:pathLst>
              <a:path h="3575541" w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570549" y="9496827"/>
            <a:ext cx="2587020" cy="2386526"/>
          </a:xfrm>
          <a:custGeom>
            <a:avLst/>
            <a:gdLst/>
            <a:ahLst/>
            <a:cxnLst/>
            <a:rect r="r" b="b" t="t" l="l"/>
            <a:pathLst>
              <a:path h="2386526" w="2587020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-5282649">
            <a:off x="16596506" y="6970869"/>
            <a:ext cx="3382987" cy="1154444"/>
          </a:xfrm>
          <a:custGeom>
            <a:avLst/>
            <a:gdLst/>
            <a:ahLst/>
            <a:cxnLst/>
            <a:rect r="r" b="b" t="t" l="l"/>
            <a:pathLst>
              <a:path h="1154444" w="3382987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7259300" y="-971659"/>
            <a:ext cx="3104522" cy="3342688"/>
          </a:xfrm>
          <a:custGeom>
            <a:avLst/>
            <a:gdLst/>
            <a:ahLst/>
            <a:cxnLst/>
            <a:rect r="r" b="b" t="t" l="l"/>
            <a:pathLst>
              <a:path h="3342688" w="3104522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317889" y="7695298"/>
            <a:ext cx="1701954" cy="1766178"/>
          </a:xfrm>
          <a:custGeom>
            <a:avLst/>
            <a:gdLst/>
            <a:ahLst/>
            <a:cxnLst/>
            <a:rect r="r" b="b" t="t" l="l"/>
            <a:pathLst>
              <a:path h="1766178" w="1701954">
                <a:moveTo>
                  <a:pt x="0" y="0"/>
                </a:moveTo>
                <a:lnTo>
                  <a:pt x="1701953" y="0"/>
                </a:lnTo>
                <a:lnTo>
                  <a:pt x="1701953" y="1766178"/>
                </a:lnTo>
                <a:lnTo>
                  <a:pt x="0" y="1766178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80812" y="1712352"/>
            <a:ext cx="4915775" cy="3493653"/>
          </a:xfrm>
          <a:custGeom>
            <a:avLst/>
            <a:gdLst/>
            <a:ahLst/>
            <a:cxnLst/>
            <a:rect r="r" b="b" t="t" l="l"/>
            <a:pathLst>
              <a:path h="3493653" w="4915775">
                <a:moveTo>
                  <a:pt x="0" y="0"/>
                </a:moveTo>
                <a:lnTo>
                  <a:pt x="4915774" y="0"/>
                </a:lnTo>
                <a:lnTo>
                  <a:pt x="4915774" y="3493652"/>
                </a:lnTo>
                <a:lnTo>
                  <a:pt x="0" y="3493652"/>
                </a:lnTo>
                <a:lnTo>
                  <a:pt x="0" y="0"/>
                </a:lnTo>
                <a:close/>
              </a:path>
            </a:pathLst>
          </a:custGeom>
          <a:blipFill>
            <a:blip r:embed="rId30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213998" y="1709744"/>
            <a:ext cx="4112115" cy="3618661"/>
          </a:xfrm>
          <a:custGeom>
            <a:avLst/>
            <a:gdLst/>
            <a:ahLst/>
            <a:cxnLst/>
            <a:rect r="r" b="b" t="t" l="l"/>
            <a:pathLst>
              <a:path h="3618661" w="4112115">
                <a:moveTo>
                  <a:pt x="0" y="0"/>
                </a:moveTo>
                <a:lnTo>
                  <a:pt x="4112115" y="0"/>
                </a:lnTo>
                <a:lnTo>
                  <a:pt x="4112115" y="3618661"/>
                </a:lnTo>
                <a:lnTo>
                  <a:pt x="0" y="3618661"/>
                </a:lnTo>
                <a:lnTo>
                  <a:pt x="0" y="0"/>
                </a:lnTo>
                <a:close/>
              </a:path>
            </a:pathLst>
          </a:custGeom>
          <a:blipFill>
            <a:blip r:embed="rId31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997501" y="1769641"/>
            <a:ext cx="3900489" cy="3498868"/>
          </a:xfrm>
          <a:custGeom>
            <a:avLst/>
            <a:gdLst/>
            <a:ahLst/>
            <a:cxnLst/>
            <a:rect r="r" b="b" t="t" l="l"/>
            <a:pathLst>
              <a:path h="3498868" w="3900489">
                <a:moveTo>
                  <a:pt x="0" y="0"/>
                </a:moveTo>
                <a:lnTo>
                  <a:pt x="3900489" y="0"/>
                </a:lnTo>
                <a:lnTo>
                  <a:pt x="3900489" y="3498868"/>
                </a:lnTo>
                <a:lnTo>
                  <a:pt x="0" y="3498868"/>
                </a:lnTo>
                <a:lnTo>
                  <a:pt x="0" y="0"/>
                </a:lnTo>
                <a:close/>
              </a:path>
            </a:pathLst>
          </a:custGeom>
          <a:blipFill>
            <a:blip r:embed="rId32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463814" y="5946571"/>
            <a:ext cx="4153248" cy="3695628"/>
          </a:xfrm>
          <a:custGeom>
            <a:avLst/>
            <a:gdLst/>
            <a:ahLst/>
            <a:cxnLst/>
            <a:rect r="r" b="b" t="t" l="l"/>
            <a:pathLst>
              <a:path h="3695628" w="4153248">
                <a:moveTo>
                  <a:pt x="0" y="0"/>
                </a:moveTo>
                <a:lnTo>
                  <a:pt x="4153248" y="0"/>
                </a:lnTo>
                <a:lnTo>
                  <a:pt x="4153248" y="3695628"/>
                </a:lnTo>
                <a:lnTo>
                  <a:pt x="0" y="3695628"/>
                </a:lnTo>
                <a:lnTo>
                  <a:pt x="0" y="0"/>
                </a:lnTo>
                <a:close/>
              </a:path>
            </a:pathLst>
          </a:custGeom>
          <a:blipFill>
            <a:blip r:embed="rId33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7128695" y="5946571"/>
            <a:ext cx="4145096" cy="3695628"/>
          </a:xfrm>
          <a:custGeom>
            <a:avLst/>
            <a:gdLst/>
            <a:ahLst/>
            <a:cxnLst/>
            <a:rect r="r" b="b" t="t" l="l"/>
            <a:pathLst>
              <a:path h="3695628" w="4145096">
                <a:moveTo>
                  <a:pt x="0" y="0"/>
                </a:moveTo>
                <a:lnTo>
                  <a:pt x="4145096" y="0"/>
                </a:lnTo>
                <a:lnTo>
                  <a:pt x="4145096" y="3695628"/>
                </a:lnTo>
                <a:lnTo>
                  <a:pt x="0" y="3695628"/>
                </a:lnTo>
                <a:lnTo>
                  <a:pt x="0" y="0"/>
                </a:lnTo>
                <a:close/>
              </a:path>
            </a:pathLst>
          </a:custGeom>
          <a:blipFill>
            <a:blip r:embed="rId34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2657760" y="6035770"/>
            <a:ext cx="4579971" cy="3319055"/>
          </a:xfrm>
          <a:custGeom>
            <a:avLst/>
            <a:gdLst/>
            <a:ahLst/>
            <a:cxnLst/>
            <a:rect r="r" b="b" t="t" l="l"/>
            <a:pathLst>
              <a:path h="3319055" w="4579971">
                <a:moveTo>
                  <a:pt x="0" y="0"/>
                </a:moveTo>
                <a:lnTo>
                  <a:pt x="4579971" y="0"/>
                </a:lnTo>
                <a:lnTo>
                  <a:pt x="4579971" y="3319056"/>
                </a:lnTo>
                <a:lnTo>
                  <a:pt x="0" y="3319056"/>
                </a:lnTo>
                <a:lnTo>
                  <a:pt x="0" y="0"/>
                </a:lnTo>
                <a:close/>
              </a:path>
            </a:pathLst>
          </a:custGeom>
          <a:blipFill>
            <a:blip r:embed="rId35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7038890" y="21980"/>
            <a:ext cx="2508011" cy="67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30"/>
              </a:lnSpc>
            </a:pPr>
            <a:r>
              <a:rPr lang="en-US" sz="395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比大小流程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263994" y="1082617"/>
            <a:ext cx="805803" cy="54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頁面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343503" y="1174033"/>
            <a:ext cx="1208484" cy="548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選擇大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782445" y="5324801"/>
            <a:ext cx="2320461" cy="54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6.1.3   10點大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232173" y="5408784"/>
            <a:ext cx="2207250" cy="54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5.2.4  11點大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935295" y="1221478"/>
            <a:ext cx="2417409" cy="54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骰子遊戲頁面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4251705" y="5398408"/>
            <a:ext cx="1611606" cy="54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歷史紀錄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376494" y="5335337"/>
            <a:ext cx="1182431" cy="537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5"/>
              </a:lnSpc>
              <a:spcBef>
                <a:spcPct val="0"/>
              </a:spcBef>
            </a:pPr>
            <a:r>
              <a:rPr lang="en-US" b="true" sz="3104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選擇小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29398" y="9017983"/>
            <a:ext cx="4899948" cy="3344214"/>
          </a:xfrm>
          <a:custGeom>
            <a:avLst/>
            <a:gdLst/>
            <a:ahLst/>
            <a:cxnLst/>
            <a:rect r="r" b="b" t="t" l="l"/>
            <a:pathLst>
              <a:path h="3344214" w="4899948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47044" y="9882374"/>
            <a:ext cx="3296956" cy="809253"/>
          </a:xfrm>
          <a:custGeom>
            <a:avLst/>
            <a:gdLst/>
            <a:ahLst/>
            <a:cxnLst/>
            <a:rect r="r" b="b" t="t" l="l"/>
            <a:pathLst>
              <a:path h="809253" w="3296956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94772" y="9017983"/>
            <a:ext cx="4427843" cy="3481392"/>
          </a:xfrm>
          <a:custGeom>
            <a:avLst/>
            <a:gdLst/>
            <a:ahLst/>
            <a:cxnLst/>
            <a:rect r="r" b="b" t="t" l="l"/>
            <a:pathLst>
              <a:path h="3481392" w="4427843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763398" y="-1534296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801533" y="-3053980"/>
            <a:ext cx="4292424" cy="3870986"/>
          </a:xfrm>
          <a:custGeom>
            <a:avLst/>
            <a:gdLst/>
            <a:ahLst/>
            <a:cxnLst/>
            <a:rect r="r" b="b" t="t" l="l"/>
            <a:pathLst>
              <a:path h="3870986" w="4292424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138935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7495522" y="-3297794"/>
            <a:ext cx="5493058" cy="4114800"/>
          </a:xfrm>
          <a:custGeom>
            <a:avLst/>
            <a:gdLst/>
            <a:ahLst/>
            <a:cxnLst/>
            <a:rect r="r" b="b" t="t" l="l"/>
            <a:pathLst>
              <a:path h="4114800" w="5493058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4747568">
            <a:off x="-2972342" y="3665317"/>
            <a:ext cx="4896097" cy="2735694"/>
          </a:xfrm>
          <a:custGeom>
            <a:avLst/>
            <a:gdLst/>
            <a:ahLst/>
            <a:cxnLst/>
            <a:rect r="r" b="b" t="t" l="l"/>
            <a:pathLst>
              <a:path h="2735694" w="4896097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4861154" y="-2102294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7494810" y="2371030"/>
            <a:ext cx="3575541" cy="3575541"/>
          </a:xfrm>
          <a:custGeom>
            <a:avLst/>
            <a:gdLst/>
            <a:ahLst/>
            <a:cxnLst/>
            <a:rect r="r" b="b" t="t" l="l"/>
            <a:pathLst>
              <a:path h="3575541" w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570549" y="9496827"/>
            <a:ext cx="2587020" cy="2386526"/>
          </a:xfrm>
          <a:custGeom>
            <a:avLst/>
            <a:gdLst/>
            <a:ahLst/>
            <a:cxnLst/>
            <a:rect r="r" b="b" t="t" l="l"/>
            <a:pathLst>
              <a:path h="2386526" w="2587020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-5282649">
            <a:off x="16596506" y="6970869"/>
            <a:ext cx="3382987" cy="1154444"/>
          </a:xfrm>
          <a:custGeom>
            <a:avLst/>
            <a:gdLst/>
            <a:ahLst/>
            <a:cxnLst/>
            <a:rect r="r" b="b" t="t" l="l"/>
            <a:pathLst>
              <a:path h="1154444" w="3382987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7259300" y="-971659"/>
            <a:ext cx="3104522" cy="3342688"/>
          </a:xfrm>
          <a:custGeom>
            <a:avLst/>
            <a:gdLst/>
            <a:ahLst/>
            <a:cxnLst/>
            <a:rect r="r" b="b" t="t" l="l"/>
            <a:pathLst>
              <a:path h="3342688" w="3104522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317889" y="7695298"/>
            <a:ext cx="1701954" cy="1766178"/>
          </a:xfrm>
          <a:custGeom>
            <a:avLst/>
            <a:gdLst/>
            <a:ahLst/>
            <a:cxnLst/>
            <a:rect r="r" b="b" t="t" l="l"/>
            <a:pathLst>
              <a:path h="1766178" w="1701954">
                <a:moveTo>
                  <a:pt x="0" y="0"/>
                </a:moveTo>
                <a:lnTo>
                  <a:pt x="1701953" y="0"/>
                </a:lnTo>
                <a:lnTo>
                  <a:pt x="1701953" y="1766178"/>
                </a:lnTo>
                <a:lnTo>
                  <a:pt x="0" y="1766178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80812" y="1649847"/>
            <a:ext cx="4915775" cy="3493653"/>
          </a:xfrm>
          <a:custGeom>
            <a:avLst/>
            <a:gdLst/>
            <a:ahLst/>
            <a:cxnLst/>
            <a:rect r="r" b="b" t="t" l="l"/>
            <a:pathLst>
              <a:path h="3493653" w="4915775">
                <a:moveTo>
                  <a:pt x="0" y="0"/>
                </a:moveTo>
                <a:lnTo>
                  <a:pt x="4915774" y="0"/>
                </a:lnTo>
                <a:lnTo>
                  <a:pt x="4915774" y="3493653"/>
                </a:lnTo>
                <a:lnTo>
                  <a:pt x="0" y="3493653"/>
                </a:lnTo>
                <a:lnTo>
                  <a:pt x="0" y="0"/>
                </a:lnTo>
                <a:close/>
              </a:path>
            </a:pathLst>
          </a:custGeom>
          <a:blipFill>
            <a:blip r:embed="rId30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6922264" y="1657870"/>
            <a:ext cx="4931093" cy="3485630"/>
          </a:xfrm>
          <a:custGeom>
            <a:avLst/>
            <a:gdLst/>
            <a:ahLst/>
            <a:cxnLst/>
            <a:rect r="r" b="b" t="t" l="l"/>
            <a:pathLst>
              <a:path h="3485630" w="4931093">
                <a:moveTo>
                  <a:pt x="0" y="0"/>
                </a:moveTo>
                <a:lnTo>
                  <a:pt x="4931093" y="0"/>
                </a:lnTo>
                <a:lnTo>
                  <a:pt x="4931093" y="3485630"/>
                </a:lnTo>
                <a:lnTo>
                  <a:pt x="0" y="3485630"/>
                </a:lnTo>
                <a:lnTo>
                  <a:pt x="0" y="0"/>
                </a:lnTo>
                <a:close/>
              </a:path>
            </a:pathLst>
          </a:custGeom>
          <a:blipFill>
            <a:blip r:embed="rId31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577257" y="1534296"/>
            <a:ext cx="5394522" cy="3804068"/>
          </a:xfrm>
          <a:custGeom>
            <a:avLst/>
            <a:gdLst/>
            <a:ahLst/>
            <a:cxnLst/>
            <a:rect r="r" b="b" t="t" l="l"/>
            <a:pathLst>
              <a:path h="3804068" w="5394522">
                <a:moveTo>
                  <a:pt x="0" y="0"/>
                </a:moveTo>
                <a:lnTo>
                  <a:pt x="5394522" y="0"/>
                </a:lnTo>
                <a:lnTo>
                  <a:pt x="5394522" y="3804068"/>
                </a:lnTo>
                <a:lnTo>
                  <a:pt x="0" y="3804068"/>
                </a:lnTo>
                <a:lnTo>
                  <a:pt x="0" y="0"/>
                </a:lnTo>
                <a:close/>
              </a:path>
            </a:pathLst>
          </a:custGeom>
          <a:blipFill>
            <a:blip r:embed="rId32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408578" y="5930184"/>
            <a:ext cx="4910962" cy="3486534"/>
          </a:xfrm>
          <a:custGeom>
            <a:avLst/>
            <a:gdLst/>
            <a:ahLst/>
            <a:cxnLst/>
            <a:rect r="r" b="b" t="t" l="l"/>
            <a:pathLst>
              <a:path h="3486534" w="4910962">
                <a:moveTo>
                  <a:pt x="0" y="0"/>
                </a:moveTo>
                <a:lnTo>
                  <a:pt x="4910962" y="0"/>
                </a:lnTo>
                <a:lnTo>
                  <a:pt x="4910962" y="3486534"/>
                </a:lnTo>
                <a:lnTo>
                  <a:pt x="0" y="3486534"/>
                </a:lnTo>
                <a:lnTo>
                  <a:pt x="0" y="0"/>
                </a:lnTo>
                <a:close/>
              </a:path>
            </a:pathLst>
          </a:custGeom>
          <a:blipFill>
            <a:blip r:embed="rId33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7173649" y="5946571"/>
            <a:ext cx="4679708" cy="3504409"/>
          </a:xfrm>
          <a:custGeom>
            <a:avLst/>
            <a:gdLst/>
            <a:ahLst/>
            <a:cxnLst/>
            <a:rect r="r" b="b" t="t" l="l"/>
            <a:pathLst>
              <a:path h="3504409" w="4679708">
                <a:moveTo>
                  <a:pt x="0" y="0"/>
                </a:moveTo>
                <a:lnTo>
                  <a:pt x="4679708" y="0"/>
                </a:lnTo>
                <a:lnTo>
                  <a:pt x="4679708" y="3504409"/>
                </a:lnTo>
                <a:lnTo>
                  <a:pt x="0" y="3504409"/>
                </a:lnTo>
                <a:lnTo>
                  <a:pt x="0" y="0"/>
                </a:lnTo>
                <a:close/>
              </a:path>
            </a:pathLst>
          </a:custGeom>
          <a:blipFill>
            <a:blip r:embed="rId34"/>
            <a:stretch>
              <a:fillRect l="0" t="0" r="-534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2940064" y="6269515"/>
            <a:ext cx="4554746" cy="3147203"/>
          </a:xfrm>
          <a:custGeom>
            <a:avLst/>
            <a:gdLst/>
            <a:ahLst/>
            <a:cxnLst/>
            <a:rect r="r" b="b" t="t" l="l"/>
            <a:pathLst>
              <a:path h="3147203" w="4554746">
                <a:moveTo>
                  <a:pt x="0" y="0"/>
                </a:moveTo>
                <a:lnTo>
                  <a:pt x="4554746" y="0"/>
                </a:lnTo>
                <a:lnTo>
                  <a:pt x="4554746" y="3147203"/>
                </a:lnTo>
                <a:lnTo>
                  <a:pt x="0" y="3147203"/>
                </a:lnTo>
                <a:lnTo>
                  <a:pt x="0" y="0"/>
                </a:lnTo>
                <a:close/>
              </a:path>
            </a:pathLst>
          </a:custGeom>
          <a:blipFill>
            <a:blip r:embed="rId35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6886790" y="543118"/>
            <a:ext cx="3511216" cy="67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30"/>
              </a:lnSpc>
            </a:pPr>
            <a:r>
              <a:rPr lang="en-US" sz="395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剪刀石頭布流程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263994" y="1082617"/>
            <a:ext cx="805803" cy="54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頁面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468715" y="5382020"/>
            <a:ext cx="1611606" cy="54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歷史紀錄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881757" y="5141276"/>
            <a:ext cx="3012109" cy="54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出布  電腦出剪刀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441691" y="962025"/>
            <a:ext cx="3012109" cy="54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出剪刀  電腦出布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582008" y="1299073"/>
            <a:ext cx="1611606" cy="54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遊戲頁面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513591" y="5215092"/>
            <a:ext cx="2916210" cy="54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  <a:spcBef>
                <a:spcPct val="0"/>
              </a:spcBef>
            </a:pP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出石頭</a:t>
            </a:r>
            <a:r>
              <a:rPr lang="en-US" b="true" sz="317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 電腦出布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29398" y="9017983"/>
            <a:ext cx="4899948" cy="3344214"/>
          </a:xfrm>
          <a:custGeom>
            <a:avLst/>
            <a:gdLst/>
            <a:ahLst/>
            <a:cxnLst/>
            <a:rect r="r" b="b" t="t" l="l"/>
            <a:pathLst>
              <a:path h="3344214" w="4899948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47044" y="9882374"/>
            <a:ext cx="3296956" cy="809253"/>
          </a:xfrm>
          <a:custGeom>
            <a:avLst/>
            <a:gdLst/>
            <a:ahLst/>
            <a:cxnLst/>
            <a:rect r="r" b="b" t="t" l="l"/>
            <a:pathLst>
              <a:path h="809253" w="3296956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94772" y="9017983"/>
            <a:ext cx="4427843" cy="3481392"/>
          </a:xfrm>
          <a:custGeom>
            <a:avLst/>
            <a:gdLst/>
            <a:ahLst/>
            <a:cxnLst/>
            <a:rect r="r" b="b" t="t" l="l"/>
            <a:pathLst>
              <a:path h="3481392" w="4427843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763398" y="-1534296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801533" y="-3053980"/>
            <a:ext cx="4292424" cy="3870986"/>
          </a:xfrm>
          <a:custGeom>
            <a:avLst/>
            <a:gdLst/>
            <a:ahLst/>
            <a:cxnLst/>
            <a:rect r="r" b="b" t="t" l="l"/>
            <a:pathLst>
              <a:path h="3870986" w="4292424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138935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7495522" y="-3297794"/>
            <a:ext cx="5493058" cy="4114800"/>
          </a:xfrm>
          <a:custGeom>
            <a:avLst/>
            <a:gdLst/>
            <a:ahLst/>
            <a:cxnLst/>
            <a:rect r="r" b="b" t="t" l="l"/>
            <a:pathLst>
              <a:path h="4114800" w="5493058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4747568">
            <a:off x="-2972342" y="3665317"/>
            <a:ext cx="4896097" cy="2735694"/>
          </a:xfrm>
          <a:custGeom>
            <a:avLst/>
            <a:gdLst/>
            <a:ahLst/>
            <a:cxnLst/>
            <a:rect r="r" b="b" t="t" l="l"/>
            <a:pathLst>
              <a:path h="2735694" w="4896097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4861154" y="-2102294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7494810" y="2371030"/>
            <a:ext cx="3575541" cy="3575541"/>
          </a:xfrm>
          <a:custGeom>
            <a:avLst/>
            <a:gdLst/>
            <a:ahLst/>
            <a:cxnLst/>
            <a:rect r="r" b="b" t="t" l="l"/>
            <a:pathLst>
              <a:path h="3575541" w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570549" y="9496827"/>
            <a:ext cx="2587020" cy="2386526"/>
          </a:xfrm>
          <a:custGeom>
            <a:avLst/>
            <a:gdLst/>
            <a:ahLst/>
            <a:cxnLst/>
            <a:rect r="r" b="b" t="t" l="l"/>
            <a:pathLst>
              <a:path h="2386526" w="2587020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-5282649">
            <a:off x="16596506" y="6970869"/>
            <a:ext cx="3382987" cy="1154444"/>
          </a:xfrm>
          <a:custGeom>
            <a:avLst/>
            <a:gdLst/>
            <a:ahLst/>
            <a:cxnLst/>
            <a:rect r="r" b="b" t="t" l="l"/>
            <a:pathLst>
              <a:path h="1154444" w="3382987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7259300" y="-971659"/>
            <a:ext cx="3104522" cy="3342688"/>
          </a:xfrm>
          <a:custGeom>
            <a:avLst/>
            <a:gdLst/>
            <a:ahLst/>
            <a:cxnLst/>
            <a:rect r="r" b="b" t="t" l="l"/>
            <a:pathLst>
              <a:path h="3342688" w="3104522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945383" y="2009150"/>
            <a:ext cx="2435347" cy="2320222"/>
          </a:xfrm>
          <a:custGeom>
            <a:avLst/>
            <a:gdLst/>
            <a:ahLst/>
            <a:cxnLst/>
            <a:rect r="r" b="b" t="t" l="l"/>
            <a:pathLst>
              <a:path h="2320222" w="2435347">
                <a:moveTo>
                  <a:pt x="0" y="0"/>
                </a:moveTo>
                <a:lnTo>
                  <a:pt x="2435347" y="0"/>
                </a:lnTo>
                <a:lnTo>
                  <a:pt x="2435347" y="2320222"/>
                </a:lnTo>
                <a:lnTo>
                  <a:pt x="0" y="2320222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404009" y="4766127"/>
            <a:ext cx="10811196" cy="1556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若遊戲允許重新擲骰，則應考慮期望值較高的選擇。</a:t>
            </a:r>
          </a:p>
          <a:p>
            <a:pPr algn="ctr">
              <a:lnSpc>
                <a:spcPts val="3100"/>
              </a:lnSpc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若點數低於 3，則重新擲骰可能較有利。</a:t>
            </a:r>
          </a:p>
          <a:p>
            <a:pPr algn="ctr">
              <a:lnSpc>
                <a:spcPts val="3100"/>
              </a:lnSpc>
              <a:spcBef>
                <a:spcPct val="0"/>
              </a:spcBef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若點數為 5 或 6</a:t>
            </a:r>
            <a:r>
              <a:rPr lang="en-US" sz="2296" spc="137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，則應考慮對手的點數再決定是否冒險。</a:t>
            </a:r>
          </a:p>
          <a:p>
            <a:pPr algn="ctr" marL="0" indent="0" lvl="0">
              <a:lnSpc>
                <a:spcPts val="3100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5045301" y="3209167"/>
            <a:ext cx="7315066" cy="650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b="true" sz="5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策略應用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29398" y="9017983"/>
            <a:ext cx="4899948" cy="3344214"/>
          </a:xfrm>
          <a:custGeom>
            <a:avLst/>
            <a:gdLst/>
            <a:ahLst/>
            <a:cxnLst/>
            <a:rect r="r" b="b" t="t" l="l"/>
            <a:pathLst>
              <a:path h="3344214" w="4899948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47044" y="9882374"/>
            <a:ext cx="3296956" cy="809253"/>
          </a:xfrm>
          <a:custGeom>
            <a:avLst/>
            <a:gdLst/>
            <a:ahLst/>
            <a:cxnLst/>
            <a:rect r="r" b="b" t="t" l="l"/>
            <a:pathLst>
              <a:path h="809253" w="3296956">
                <a:moveTo>
                  <a:pt x="0" y="0"/>
                </a:moveTo>
                <a:lnTo>
                  <a:pt x="3296956" y="0"/>
                </a:lnTo>
                <a:lnTo>
                  <a:pt x="3296956" y="809252"/>
                </a:lnTo>
                <a:lnTo>
                  <a:pt x="0" y="8092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94772" y="9017983"/>
            <a:ext cx="4427843" cy="3481392"/>
          </a:xfrm>
          <a:custGeom>
            <a:avLst/>
            <a:gdLst/>
            <a:ahLst/>
            <a:cxnLst/>
            <a:rect r="r" b="b" t="t" l="l"/>
            <a:pathLst>
              <a:path h="3481392" w="4427843">
                <a:moveTo>
                  <a:pt x="0" y="0"/>
                </a:moveTo>
                <a:lnTo>
                  <a:pt x="4427843" y="0"/>
                </a:lnTo>
                <a:lnTo>
                  <a:pt x="4427843" y="3481391"/>
                </a:lnTo>
                <a:lnTo>
                  <a:pt x="0" y="3481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763398" y="-1534296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7" y="0"/>
                </a:lnTo>
                <a:lnTo>
                  <a:pt x="4899947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801533" y="-3053980"/>
            <a:ext cx="4292424" cy="3870986"/>
          </a:xfrm>
          <a:custGeom>
            <a:avLst/>
            <a:gdLst/>
            <a:ahLst/>
            <a:cxnLst/>
            <a:rect r="r" b="b" t="t" l="l"/>
            <a:pathLst>
              <a:path h="3870986" w="4292424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138935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7495522" y="-3297794"/>
            <a:ext cx="5493058" cy="4114800"/>
          </a:xfrm>
          <a:custGeom>
            <a:avLst/>
            <a:gdLst/>
            <a:ahLst/>
            <a:cxnLst/>
            <a:rect r="r" b="b" t="t" l="l"/>
            <a:pathLst>
              <a:path h="4114800" w="5493058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4747568">
            <a:off x="-2972342" y="3665317"/>
            <a:ext cx="4896097" cy="2735694"/>
          </a:xfrm>
          <a:custGeom>
            <a:avLst/>
            <a:gdLst/>
            <a:ahLst/>
            <a:cxnLst/>
            <a:rect r="r" b="b" t="t" l="l"/>
            <a:pathLst>
              <a:path h="2735694" w="4896097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4861154" y="-2102294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7494810" y="2371030"/>
            <a:ext cx="3575541" cy="3575541"/>
          </a:xfrm>
          <a:custGeom>
            <a:avLst/>
            <a:gdLst/>
            <a:ahLst/>
            <a:cxnLst/>
            <a:rect r="r" b="b" t="t" l="l"/>
            <a:pathLst>
              <a:path h="3575541" w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570549" y="9496827"/>
            <a:ext cx="2587020" cy="2386526"/>
          </a:xfrm>
          <a:custGeom>
            <a:avLst/>
            <a:gdLst/>
            <a:ahLst/>
            <a:cxnLst/>
            <a:rect r="r" b="b" t="t" l="l"/>
            <a:pathLst>
              <a:path h="2386526" w="2587020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-5282649">
            <a:off x="16596506" y="6970869"/>
            <a:ext cx="3382987" cy="1154444"/>
          </a:xfrm>
          <a:custGeom>
            <a:avLst/>
            <a:gdLst/>
            <a:ahLst/>
            <a:cxnLst/>
            <a:rect r="r" b="b" t="t" l="l"/>
            <a:pathLst>
              <a:path h="1154444" w="3382987">
                <a:moveTo>
                  <a:pt x="0" y="0"/>
                </a:moveTo>
                <a:lnTo>
                  <a:pt x="3382988" y="0"/>
                </a:lnTo>
                <a:lnTo>
                  <a:pt x="3382988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7259300" y="-971659"/>
            <a:ext cx="3104522" cy="3342688"/>
          </a:xfrm>
          <a:custGeom>
            <a:avLst/>
            <a:gdLst/>
            <a:ahLst/>
            <a:cxnLst/>
            <a:rect r="r" b="b" t="t" l="l"/>
            <a:pathLst>
              <a:path h="3342688" w="3104522">
                <a:moveTo>
                  <a:pt x="0" y="0"/>
                </a:moveTo>
                <a:lnTo>
                  <a:pt x="3104522" y="0"/>
                </a:lnTo>
                <a:lnTo>
                  <a:pt x="3104522" y="3342689"/>
                </a:lnTo>
                <a:lnTo>
                  <a:pt x="0" y="3342689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3892925" y="2371030"/>
            <a:ext cx="2613061" cy="2632204"/>
          </a:xfrm>
          <a:custGeom>
            <a:avLst/>
            <a:gdLst/>
            <a:ahLst/>
            <a:cxnLst/>
            <a:rect r="r" b="b" t="t" l="l"/>
            <a:pathLst>
              <a:path h="2632204" w="2613061">
                <a:moveTo>
                  <a:pt x="0" y="0"/>
                </a:moveTo>
                <a:lnTo>
                  <a:pt x="2613061" y="0"/>
                </a:lnTo>
                <a:lnTo>
                  <a:pt x="2613061" y="2632203"/>
                </a:lnTo>
                <a:lnTo>
                  <a:pt x="0" y="2632203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404009" y="4766127"/>
            <a:ext cx="10811196" cy="3119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0"/>
              </a:lnSpc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骰子比大小的機率分析主要基於均勻分佈，即每個面出現的機率相等：</a:t>
            </a:r>
          </a:p>
          <a:p>
            <a:pPr algn="l">
              <a:lnSpc>
                <a:spcPts val="3100"/>
              </a:lnSpc>
            </a:pPr>
          </a:p>
          <a:p>
            <a:pPr algn="l">
              <a:lnSpc>
                <a:spcPts val="3100"/>
              </a:lnSpc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單顆骰子：每個點數（1-6）出現的機率為 1/6（約 16.67%）。</a:t>
            </a:r>
          </a:p>
          <a:p>
            <a:pPr algn="l">
              <a:lnSpc>
                <a:spcPts val="3100"/>
              </a:lnSpc>
            </a:pPr>
          </a:p>
          <a:p>
            <a:pPr algn="l" marL="0" indent="0" lvl="0">
              <a:lnSpc>
                <a:spcPts val="3100"/>
              </a:lnSpc>
              <a:spcBef>
                <a:spcPct val="0"/>
              </a:spcBef>
            </a:pPr>
            <a:r>
              <a:rPr lang="en-US" sz="2296" spc="13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兩顆骰子：</a:t>
            </a:r>
            <a:r>
              <a:rPr lang="en-US" sz="2296" spc="137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點數總和的機率分佈如下：</a:t>
            </a:r>
          </a:p>
          <a:p>
            <a:pPr algn="l">
              <a:lnSpc>
                <a:spcPts val="3100"/>
              </a:lnSpc>
              <a:spcBef>
                <a:spcPct val="0"/>
              </a:spcBef>
            </a:pPr>
          </a:p>
          <a:p>
            <a:pPr algn="l">
              <a:lnSpc>
                <a:spcPts val="3100"/>
              </a:lnSpc>
              <a:spcBef>
                <a:spcPct val="0"/>
              </a:spcBef>
            </a:pPr>
            <a:r>
              <a:rPr lang="en-US" sz="2296" spc="137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7 是最常出現的點數，因為有最多組合方式（如 1+6、2+5、3+4）。</a:t>
            </a:r>
          </a:p>
          <a:p>
            <a:pPr algn="ctr" marL="0" indent="0" lvl="0">
              <a:lnSpc>
                <a:spcPts val="3100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5045301" y="3209167"/>
            <a:ext cx="7315066" cy="650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b="true" sz="5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機率分析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53489" y="8540136"/>
            <a:ext cx="4602314" cy="3618569"/>
          </a:xfrm>
          <a:custGeom>
            <a:avLst/>
            <a:gdLst/>
            <a:ahLst/>
            <a:cxnLst/>
            <a:rect r="r" b="b" t="t" l="l"/>
            <a:pathLst>
              <a:path h="3618569" w="4602314">
                <a:moveTo>
                  <a:pt x="0" y="0"/>
                </a:moveTo>
                <a:lnTo>
                  <a:pt x="4602314" y="0"/>
                </a:lnTo>
                <a:lnTo>
                  <a:pt x="4602314" y="3618570"/>
                </a:lnTo>
                <a:lnTo>
                  <a:pt x="0" y="3618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674156" y="-1072630"/>
            <a:ext cx="4899948" cy="3068592"/>
          </a:xfrm>
          <a:custGeom>
            <a:avLst/>
            <a:gdLst/>
            <a:ahLst/>
            <a:cxnLst/>
            <a:rect r="r" b="b" t="t" l="l"/>
            <a:pathLst>
              <a:path h="3068592" w="4899948">
                <a:moveTo>
                  <a:pt x="0" y="0"/>
                </a:moveTo>
                <a:lnTo>
                  <a:pt x="4899948" y="0"/>
                </a:lnTo>
                <a:lnTo>
                  <a:pt x="4899948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9258300"/>
            <a:ext cx="4076270" cy="2863579"/>
          </a:xfrm>
          <a:custGeom>
            <a:avLst/>
            <a:gdLst/>
            <a:ahLst/>
            <a:cxnLst/>
            <a:rect r="r" b="b" t="t" l="l"/>
            <a:pathLst>
              <a:path h="2863579" w="4076270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5003948" y="-1890601"/>
            <a:ext cx="2892762" cy="2919301"/>
          </a:xfrm>
          <a:custGeom>
            <a:avLst/>
            <a:gdLst/>
            <a:ahLst/>
            <a:cxnLst/>
            <a:rect r="r" b="b" t="t" l="l"/>
            <a:pathLst>
              <a:path h="2919301" w="2892762">
                <a:moveTo>
                  <a:pt x="0" y="0"/>
                </a:moveTo>
                <a:lnTo>
                  <a:pt x="2892762" y="0"/>
                </a:lnTo>
                <a:lnTo>
                  <a:pt x="2892762" y="2919301"/>
                </a:lnTo>
                <a:lnTo>
                  <a:pt x="0" y="29193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-5282649">
            <a:off x="16004285" y="265374"/>
            <a:ext cx="4017207" cy="1370872"/>
          </a:xfrm>
          <a:custGeom>
            <a:avLst/>
            <a:gdLst/>
            <a:ahLst/>
            <a:cxnLst/>
            <a:rect r="r" b="b" t="t" l="l"/>
            <a:pathLst>
              <a:path h="1370872" w="4017207">
                <a:moveTo>
                  <a:pt x="0" y="0"/>
                </a:moveTo>
                <a:lnTo>
                  <a:pt x="4017207" y="0"/>
                </a:lnTo>
                <a:lnTo>
                  <a:pt x="4017207" y="1370872"/>
                </a:lnTo>
                <a:lnTo>
                  <a:pt x="0" y="137087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309849" y="3188948"/>
            <a:ext cx="4544458" cy="4114800"/>
          </a:xfrm>
          <a:custGeom>
            <a:avLst/>
            <a:gdLst/>
            <a:ahLst/>
            <a:cxnLst/>
            <a:rect r="r" b="b" t="t" l="l"/>
            <a:pathLst>
              <a:path h="4114800" w="4544458">
                <a:moveTo>
                  <a:pt x="0" y="0"/>
                </a:moveTo>
                <a:lnTo>
                  <a:pt x="4544457" y="0"/>
                </a:lnTo>
                <a:lnTo>
                  <a:pt x="45444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34359" y="2922619"/>
            <a:ext cx="7848753" cy="1177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30"/>
              </a:lnSpc>
            </a:pPr>
            <a:r>
              <a:rPr lang="en-US" b="true" sz="9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剪刀石頭布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4950" y="4807557"/>
            <a:ext cx="7707571" cy="432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99"/>
              </a:lnSpc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遊戲規則</a:t>
            </a:r>
          </a:p>
          <a:p>
            <a:pPr algn="l">
              <a:lnSpc>
                <a:spcPts val="2699"/>
              </a:lnSpc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剪刀石頭布是一種簡單但深具策略性的遊戲，通常由兩名玩家進行，並遵循以下標準規則：</a:t>
            </a:r>
          </a:p>
          <a:p>
            <a:pPr algn="l" marL="431799" indent="-215899" lvl="1">
              <a:lnSpc>
                <a:spcPts val="2699"/>
              </a:lnSpc>
              <a:buAutoNum type="arabicPeriod" startAt="1"/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出拳選擇：</a:t>
            </a:r>
          </a:p>
          <a:p>
            <a:pPr algn="l"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剪刀（✌️）：可剪破布。</a:t>
            </a:r>
          </a:p>
          <a:p>
            <a:pPr algn="l"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石頭（👊）：可擊碎剪刀。</a:t>
            </a:r>
          </a:p>
          <a:p>
            <a:pPr algn="l"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布（🖐️）：可包住石頭。</a:t>
            </a:r>
          </a:p>
          <a:p>
            <a:pPr algn="l" marL="431799" indent="-215899" lvl="1">
              <a:lnSpc>
                <a:spcPts val="2699"/>
              </a:lnSpc>
              <a:buAutoNum type="arabicPeriod" startAt="1"/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勝負判定：</a:t>
            </a:r>
          </a:p>
          <a:p>
            <a:pPr algn="l"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剪刀勝布，布勝石頭，石頭勝剪刀。</a:t>
            </a:r>
          </a:p>
          <a:p>
            <a:pPr algn="l"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若雙方出拳相同，則為平局。</a:t>
            </a:r>
          </a:p>
          <a:p>
            <a:pPr algn="l">
              <a:lnSpc>
                <a:spcPts val="2699"/>
              </a:lnSpc>
            </a:pPr>
          </a:p>
          <a:p>
            <a:pPr algn="l">
              <a:lnSpc>
                <a:spcPts val="269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26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DAGpxrPPBaw</dc:identifier>
  <dcterms:modified xsi:type="dcterms:W3CDTF">2011-08-01T06:04:30Z</dcterms:modified>
  <cp:revision>1</cp:revision>
  <dc:title>骰子益智比大小與剪刀石頭步遊戲系統</dc:title>
</cp:coreProperties>
</file>

<file path=docProps/thumbnail.jpeg>
</file>